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8" r:id="rId3"/>
    <p:sldId id="274" r:id="rId4"/>
    <p:sldId id="304" r:id="rId5"/>
    <p:sldId id="275" r:id="rId6"/>
    <p:sldId id="306" r:id="rId7"/>
    <p:sldId id="316" r:id="rId8"/>
    <p:sldId id="317" r:id="rId9"/>
    <p:sldId id="305" r:id="rId10"/>
    <p:sldId id="309" r:id="rId11"/>
    <p:sldId id="320" r:id="rId12"/>
    <p:sldId id="313" r:id="rId13"/>
    <p:sldId id="314" r:id="rId14"/>
    <p:sldId id="315" r:id="rId15"/>
    <p:sldId id="322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8"/>
    <a:srgbClr val="E8F0D0"/>
    <a:srgbClr val="484847"/>
    <a:srgbClr val="FFFFFF"/>
    <a:srgbClr val="BBD828"/>
    <a:srgbClr val="9BB51B"/>
    <a:srgbClr val="7F7F7F"/>
    <a:srgbClr val="F2F2F2"/>
    <a:srgbClr val="DBDBDA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1023" autoAdjust="0"/>
  </p:normalViewPr>
  <p:slideViewPr>
    <p:cSldViewPr>
      <p:cViewPr varScale="1">
        <p:scale>
          <a:sx n="104" d="100"/>
          <a:sy n="104" d="100"/>
        </p:scale>
        <p:origin x="20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403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95049-C8A4-4B42-9EA8-FDEB6DAD92DE}" type="datetimeFigureOut">
              <a:rPr lang="en-IE" smtClean="0"/>
              <a:pPr/>
              <a:t>10/04/2019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EF89D-39EE-42B2-A0B0-6100E5637B4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15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F5ACA-E06C-4B03-8FD7-3D0508624978}" type="datetimeFigureOut">
              <a:rPr lang="en-IE" smtClean="0"/>
              <a:pPr/>
              <a:t>10/04/2019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45C34-7ABA-4084-B4AD-6675A8C1698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506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3354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8750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9200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563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3540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66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342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362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1249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4870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9771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7543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680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st.png"/>
          <p:cNvPicPr>
            <a:picLocks noChangeAspect="1"/>
          </p:cNvPicPr>
          <p:nvPr userDrawn="1"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 flipH="1" flipV="1">
            <a:off x="0" y="1124743"/>
            <a:ext cx="9144000" cy="1656184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  <p:pic>
        <p:nvPicPr>
          <p:cNvPr id="12" name="Picture 11" descr="test.png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10800000" flipH="1" flipV="1">
            <a:off x="-1" y="2708921"/>
            <a:ext cx="9144001" cy="12961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1254001"/>
          </a:xfrm>
          <a:noFill/>
          <a:ln w="9525">
            <a:solidFill>
              <a:schemeClr val="bg1"/>
            </a:solidFill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EB7A-6AC4-464F-B12E-DAD797DD5BFA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>
          <a:xfrm flipH="1" flipV="1">
            <a:off x="0" y="3977680"/>
            <a:ext cx="9144000" cy="288032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027" name="Picture 3" descr="C:\Users\Graphic\Desktop\Buying-Green-Handbook-3rd-Edition-ONLINE-high-res JMH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926" y="4221088"/>
            <a:ext cx="4464149" cy="786003"/>
          </a:xfrm>
          <a:prstGeom prst="rect">
            <a:avLst/>
          </a:prstGeom>
          <a:noFill/>
        </p:spPr>
      </p:pic>
      <p:pic>
        <p:nvPicPr>
          <p:cNvPr id="1026" name="Picture 2" descr="I:\A-Sustainable Economy and Procurement\Projects\GPP training and training materials - 24220\1 - GPP Toolkit\Design templates\path13856.png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33869" y="326640"/>
            <a:ext cx="1676262" cy="1158144"/>
          </a:xfrm>
          <a:prstGeom prst="rect">
            <a:avLst/>
          </a:prstGeom>
          <a:noFill/>
        </p:spPr>
      </p:pic>
      <p:pic>
        <p:nvPicPr>
          <p:cNvPr id="3" name="Picture 3" descr="I:\A-Sustainable Economy and Procurement\Projects\GPP training and training materials - 24220\1 - GPP Toolkit\Design templates\footer element.png"/>
          <p:cNvPicPr>
            <a:picLocks noChangeAspect="1" noChangeArrowheads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2365" y="6315501"/>
            <a:ext cx="719269" cy="54249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5558-8707-42F3-B9B6-FC80BF25BE10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88B7-7FAB-4415-BEAE-7D8009F33737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DB7D-D489-4E0B-A194-EC20980ED2B1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6D17-6C54-46FE-8696-F7DDA498E16B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016" y="2648894"/>
            <a:ext cx="7772400" cy="720079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tx2"/>
                </a:solidFill>
              </a:defRPr>
            </a:lvl1pPr>
          </a:lstStyle>
          <a:p>
            <a:r>
              <a:rPr lang="en-IE" dirty="0"/>
              <a:t>PRODUCT TYPE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4016" y="3368973"/>
            <a:ext cx="7772400" cy="564083"/>
          </a:xfrm>
        </p:spPr>
        <p:txBody>
          <a:bodyPr anchor="b">
            <a:noAutofit/>
          </a:bodyPr>
          <a:lstStyle>
            <a:lvl1pPr marL="0" indent="0">
              <a:buNone/>
              <a:defRPr sz="3200" i="1">
                <a:solidFill>
                  <a:srgbClr val="4848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Only for module 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D39-FABE-4C10-B109-733C66F6DE3C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pic>
        <p:nvPicPr>
          <p:cNvPr id="7" name="Picture 6" descr="test.png"/>
          <p:cNvPicPr>
            <a:picLocks noChangeAspect="1"/>
          </p:cNvPicPr>
          <p:nvPr userDrawn="1"/>
        </p:nvPicPr>
        <p:blipFill>
          <a:blip r:embed="rId2" cstate="email">
            <a:lum contrast="10000"/>
          </a:blip>
          <a:srcRect t="10900"/>
          <a:stretch>
            <a:fillRect/>
          </a:stretch>
        </p:blipFill>
        <p:spPr>
          <a:xfrm>
            <a:off x="36000" y="4137013"/>
            <a:ext cx="9000000" cy="2676363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003232" cy="42813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D476-C427-42CC-963D-516DE0B03F33}" type="datetime1">
              <a:rPr lang="en-IE" smtClean="0"/>
              <a:pPr/>
              <a:t>10/04/2019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365125"/>
          </a:xfrm>
        </p:spPr>
        <p:txBody>
          <a:bodyPr/>
          <a:lstStyle/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 descr="test.png"/>
          <p:cNvPicPr>
            <a:picLocks noChangeAspect="1"/>
          </p:cNvPicPr>
          <p:nvPr userDrawn="1"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est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114800" cy="42813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80A7-644D-495E-8764-96A40D5F620E}" type="datetime1">
              <a:rPr lang="en-IE" smtClean="0"/>
              <a:pPr/>
              <a:t>10/04/2019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365125"/>
          </a:xfrm>
        </p:spPr>
        <p:txBody>
          <a:bodyPr/>
          <a:lstStyle/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 descr="test.png"/>
          <p:cNvPicPr>
            <a:picLocks noChangeAspect="1"/>
          </p:cNvPicPr>
          <p:nvPr userDrawn="1"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est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44008" y="1853134"/>
            <a:ext cx="3814926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Emphasis box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2492896"/>
            <a:ext cx="3814926" cy="3672408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DCB4-0D4C-4F8A-BD45-EB9358823683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003232" cy="42813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st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7161"/>
            <a:ext cx="3814926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6923"/>
            <a:ext cx="3814926" cy="348637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9992" y="1967161"/>
            <a:ext cx="3816424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9992" y="2606923"/>
            <a:ext cx="3816424" cy="348637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4FB7-86E9-462B-B94E-617650CAF191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2" name="Picture 11" descr="g46424.png"/>
          <p:cNvPicPr>
            <a:picLocks noChangeAspect="1"/>
          </p:cNvPicPr>
          <p:nvPr userDrawn="1"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 descr="test.png"/>
          <p:cNvPicPr>
            <a:picLocks noChangeAspect="1"/>
          </p:cNvPicPr>
          <p:nvPr userDrawn="1"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est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B31B-1A38-4AB7-91C6-0A3F788D850C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6" name="Picture 5" descr="g46424.png"/>
          <p:cNvPicPr>
            <a:picLocks noChangeAspect="1"/>
          </p:cNvPicPr>
          <p:nvPr userDrawn="1"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test.png"/>
          <p:cNvPicPr>
            <a:picLocks noChangeAspect="1"/>
          </p:cNvPicPr>
          <p:nvPr userDrawn="1"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1052736"/>
            <a:ext cx="799288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st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C33D-5D40-4E3A-8711-3777184CA250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pic>
        <p:nvPicPr>
          <p:cNvPr id="7" name="Picture 6" descr="test.png"/>
          <p:cNvPicPr>
            <a:picLocks noChangeAspect="1"/>
          </p:cNvPicPr>
          <p:nvPr userDrawn="1"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1052736"/>
            <a:ext cx="799288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6309320"/>
            <a:ext cx="1738743" cy="457068"/>
          </a:xfrm>
          <a:prstGeom prst="rect">
            <a:avLst/>
          </a:prstGeom>
          <a:noFill/>
        </p:spPr>
      </p:pic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76056" y="1844824"/>
            <a:ext cx="3382878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Contact / Information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2484587"/>
            <a:ext cx="3382878" cy="274461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pic>
        <p:nvPicPr>
          <p:cNvPr id="14" name="Picture 13" descr="test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A8DB-2319-4F03-8EEA-B2787323BDF5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01D4-073C-47E7-A5A4-E52D585B1955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6040" y="6356350"/>
            <a:ext cx="4342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4" r:id="rId4"/>
    <p:sldLayoutId id="2147483660" r:id="rId5"/>
    <p:sldLayoutId id="2147483662" r:id="rId6"/>
    <p:sldLayoutId id="2147483654" r:id="rId7"/>
    <p:sldLayoutId id="214748366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docsroom/documents/2561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c.europa.eu/environment/gpp/eu_public_directives_en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ec.europa.eu/environment/gpp/pdf/newsalert/Issue78_Case_Study_154_Munich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ec.europa.eu/environment/gpp/pdf/news_alert/Issue69_Case_Study_138_Wageningen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ec.europa.eu/environment/gpp/pdf/news_alert/Issue76_Case_Study_151_Vaasa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://ec.europa.eu/environment/gpp/index_en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ec.europa.eu/environment/gpp/pdf/CP_European_Commission_Brochure_webversion_small.pdf" TargetMode="External"/><Relationship Id="rId5" Type="http://schemas.openxmlformats.org/officeDocument/2006/relationships/hyperlink" Target="http://ec.europa.eu/environment/gpp/eu_gpp_criteria_en.htm" TargetMode="External"/><Relationship Id="rId4" Type="http://schemas.openxmlformats.org/officeDocument/2006/relationships/hyperlink" Target="http://ec.europa.eu/environment/gpp/buying_handbook_en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800" noProof="0" dirty="0"/>
              <a:t>Priručnik za osposobljavanje za zelenu javnu nabavu</a:t>
            </a:r>
            <a:br>
              <a:rPr lang="hr-HR" sz="2000" noProof="0" dirty="0"/>
            </a:br>
            <a:r>
              <a:rPr lang="hr-HR" sz="1400" i="1" noProof="0" dirty="0"/>
              <a:t>1. Zelena javna nabava – Uvod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7499176" cy="5112568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hr-HR" sz="2400" b="1" noProof="0" dirty="0">
                <a:solidFill>
                  <a:srgbClr val="008A88"/>
                </a:solidFill>
              </a:rPr>
              <a:t>Zelena javna nabava jest… </a:t>
            </a:r>
            <a:r>
              <a:rPr lang="hr-HR" sz="2400" b="1" i="1" noProof="0" dirty="0">
                <a:solidFill>
                  <a:srgbClr val="008A88"/>
                </a:solidFill>
              </a:rPr>
              <a:t>„</a:t>
            </a:r>
            <a:r>
              <a:rPr lang="hr-HR" sz="2400" i="1" noProof="0" dirty="0"/>
              <a:t>proces u kojemu javna tijela teže nabaviti robu, usluge i radove koji tijekom svojeg životnog ciklusa imaju manji učinak na okoliš u usporedbi s robom, uslugama i proizvodima iste primarne funkcije koje bi inače nabavljali.”</a:t>
            </a:r>
          </a:p>
          <a:p>
            <a:pPr>
              <a:buNone/>
            </a:pPr>
            <a:endParaRPr lang="en-GB" sz="2400" noProof="0" dirty="0"/>
          </a:p>
          <a:p>
            <a:pPr>
              <a:buNone/>
            </a:pPr>
            <a:r>
              <a:rPr lang="hr-HR" sz="2400" noProof="0" dirty="0"/>
              <a:t>Zelena javna nabava može utjecati na učinak na okoliš: </a:t>
            </a:r>
          </a:p>
          <a:p>
            <a:pPr>
              <a:buFont typeface="Wingdings" pitchFamily="2" charset="2"/>
              <a:buChar char="Ø"/>
            </a:pPr>
            <a:r>
              <a:rPr lang="hr-HR" sz="2400" b="1" noProof="0" dirty="0">
                <a:solidFill>
                  <a:srgbClr val="008A88"/>
                </a:solidFill>
              </a:rPr>
              <a:t>Izravno</a:t>
            </a:r>
            <a:r>
              <a:rPr lang="hr-HR" sz="2400" noProof="0" dirty="0"/>
              <a:t> – poboljšanom okolišnom učinkovitošću kupljene robe, usluga i radova</a:t>
            </a:r>
          </a:p>
          <a:p>
            <a:pPr>
              <a:buFont typeface="Wingdings" pitchFamily="2" charset="2"/>
              <a:buChar char="Ø"/>
            </a:pPr>
            <a:r>
              <a:rPr lang="hr-HR" sz="2400" b="1" noProof="0" dirty="0">
                <a:solidFill>
                  <a:srgbClr val="008A88"/>
                </a:solidFill>
              </a:rPr>
              <a:t>Neizravno</a:t>
            </a:r>
            <a:r>
              <a:rPr lang="hr-HR" sz="2400" noProof="0" dirty="0"/>
              <a:t> – iskorištavanjem tržišne moći za poticanje društava na ulaganje u čišće proizvode i usluge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1. modul: Uvod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10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/>
              <a:t>Zelena javna nabava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6821" y="1340768"/>
            <a:ext cx="7776864" cy="324036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b="1" noProof="0" dirty="0"/>
              <a:t>Komunikacija EK-a (2017.): </a:t>
            </a:r>
            <a:r>
              <a:rPr lang="hr-HR" sz="2600" b="1" noProof="0" dirty="0">
                <a:solidFill>
                  <a:srgbClr val="008A88"/>
                </a:solidFill>
                <a:hlinkClick r:id="rId3"/>
              </a:rPr>
              <a:t>Kako unaprijediti funkcioniranje javne nabave u Europi i za Europu</a:t>
            </a:r>
            <a:r>
              <a:rPr lang="hr-HR" sz="2600" b="1" noProof="0" dirty="0">
                <a:solidFill>
                  <a:srgbClr val="008A88"/>
                </a:solidFill>
              </a:rPr>
              <a:t> </a:t>
            </a:r>
            <a:r>
              <a:rPr lang="hr-HR" sz="2600" noProof="0" dirty="0"/>
              <a:t>– ključni prioriteti uključuju:</a:t>
            </a:r>
          </a:p>
          <a:p>
            <a:pPr marL="533400" indent="-266700">
              <a:spcAft>
                <a:spcPts val="600"/>
              </a:spcAft>
            </a:pPr>
            <a:r>
              <a:rPr lang="hr-HR" sz="2600" dirty="0"/>
              <a:t>osiguravanje veće primjene inovativne, ekološke i socijalne nabave</a:t>
            </a:r>
          </a:p>
          <a:p>
            <a:pPr marL="533400" indent="-266700">
              <a:spcAft>
                <a:spcPts val="600"/>
              </a:spcAft>
            </a:pPr>
            <a:r>
              <a:rPr lang="hr-HR" sz="2600" dirty="0"/>
              <a:t>poticanje profesionalizma javnih kupaca</a:t>
            </a:r>
          </a:p>
          <a:p>
            <a:pPr marL="533400" indent="-266700">
              <a:spcAft>
                <a:spcPts val="600"/>
              </a:spcAft>
            </a:pPr>
            <a:endParaRPr lang="en-US" sz="2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1. modul: Uvod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11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103734"/>
            <a:ext cx="8003232" cy="850106"/>
          </a:xfrm>
        </p:spPr>
        <p:txBody>
          <a:bodyPr/>
          <a:lstStyle/>
          <a:p>
            <a:r>
              <a:rPr lang="hr-HR" dirty="0"/>
              <a:t>Politika o zelenoj javnoj nabavi EU-a i regulatorni okvir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41543" y="4581128"/>
            <a:ext cx="7776864" cy="3240360"/>
          </a:xfrm>
          <a:ln>
            <a:noFill/>
          </a:ln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r-HR" sz="2600" b="1" noProof="0" dirty="0">
                <a:hlinkClick r:id="rId4"/>
              </a:rPr>
              <a:t>Revidirane direktive o javnoj nabavi</a:t>
            </a:r>
            <a:r>
              <a:rPr lang="hr-HR" sz="2600" b="1" noProof="0" dirty="0"/>
              <a:t> (2014.) </a:t>
            </a:r>
          </a:p>
          <a:p>
            <a:pPr marL="0" indent="0" algn="r">
              <a:buNone/>
            </a:pPr>
            <a:r>
              <a:rPr lang="hr-HR" sz="2600" dirty="0"/>
              <a:t>– ključni je cilj olakšati i osigurati veće uključivanje zajedničkih društvenih ciljeva u proces nabave.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5"/>
            <a:ext cx="8075240" cy="1728192"/>
          </a:xfrm>
        </p:spPr>
        <p:txBody>
          <a:bodyPr>
            <a:normAutofit fontScale="92500"/>
          </a:bodyPr>
          <a:lstStyle/>
          <a:p>
            <a:r>
              <a:rPr lang="hr-HR" sz="2400" noProof="0" dirty="0"/>
              <a:t>Ugovor o pripremi i dostavi jela za 300 objekata (490 000 učenika)</a:t>
            </a:r>
          </a:p>
          <a:p>
            <a:r>
              <a:rPr lang="hr-HR" sz="2400" noProof="0" dirty="0"/>
              <a:t>Barem 50 % organske proizvodnje (90 – 100 % za mesne proizvode i 100 % za jaja)</a:t>
            </a:r>
          </a:p>
          <a:p>
            <a:r>
              <a:rPr lang="hr-HR" sz="2400" noProof="0" dirty="0"/>
              <a:t>Riba iz certificiranih održivih izvora</a:t>
            </a:r>
            <a:r>
              <a:rPr lang="hr-HR" sz="1400" noProof="0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1. modul: Uvod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12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/>
              <a:t>Zelena javna nabava u praksi: München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8147248" cy="575270"/>
          </a:xfrm>
        </p:spPr>
        <p:txBody>
          <a:bodyPr/>
          <a:lstStyle/>
          <a:p>
            <a:r>
              <a:rPr lang="hr-HR" noProof="0"/>
              <a:t>Organska i nutritivno uravnotežena hrana za škole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64707"/>
            <a:ext cx="3719271" cy="26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323528" y="3573017"/>
            <a:ext cx="3970784" cy="2736303"/>
          </a:xfrm>
        </p:spPr>
        <p:txBody>
          <a:bodyPr>
            <a:normAutofit lnSpcReduction="10000"/>
          </a:bodyPr>
          <a:lstStyle/>
          <a:p>
            <a:r>
              <a:rPr lang="hr-HR" sz="2000" noProof="0" dirty="0"/>
              <a:t>Ugovor se dodjeljuje po sljedećem principu: 40 % na temelju cijene, 50 % na temelju raznolikosti i okusa, 10 % na temelju drugih društvenih i okolišnih čimbenika</a:t>
            </a:r>
          </a:p>
          <a:p>
            <a:pPr marL="0" indent="0">
              <a:spcBef>
                <a:spcPts val="1200"/>
              </a:spcBef>
              <a:buNone/>
            </a:pPr>
            <a:endParaRPr lang="en-GB" sz="1600" noProof="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hr-HR" sz="2000" dirty="0">
                <a:hlinkClick r:id="rId4" action="ppaction://hlinkfile"/>
              </a:rPr>
              <a:t>Studija slučaja</a:t>
            </a:r>
            <a:r>
              <a:rPr lang="hr-HR" sz="2000" noProof="0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5"/>
            <a:ext cx="8075240" cy="1728192"/>
          </a:xfrm>
        </p:spPr>
        <p:txBody>
          <a:bodyPr>
            <a:normAutofit fontScale="92500"/>
          </a:bodyPr>
          <a:lstStyle/>
          <a:p>
            <a:r>
              <a:rPr lang="hr-HR" sz="2400" noProof="0" dirty="0"/>
              <a:t>Pristup kružne nabave u obnovi gradske vijećnice</a:t>
            </a:r>
          </a:p>
          <a:p>
            <a:r>
              <a:rPr lang="hr-HR" sz="2400" noProof="0" dirty="0"/>
              <a:t>Na namještaju mora biti naveden sastav i podrijetlo svih materijala te treba biti navedeno kako će se oni ponovno iskoristiti nakon životnog vijeka proizvoda (dio nizozemskog programa </a:t>
            </a:r>
            <a:r>
              <a:rPr lang="hr-HR" sz="2400" noProof="0" dirty="0" err="1"/>
              <a:t>ReNtry</a:t>
            </a:r>
            <a:r>
              <a:rPr lang="hr-HR" sz="2400" noProof="0" dirty="0"/>
              <a:t>)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1. modul: Uvod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13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noProof="0" dirty="0"/>
              <a:t>Zelena javna nabava u praksi: </a:t>
            </a:r>
            <a:r>
              <a:rPr lang="hr-HR" sz="2800" noProof="0" dirty="0" err="1"/>
              <a:t>Wageningen</a:t>
            </a:r>
            <a:r>
              <a:rPr lang="hr-HR" sz="2800" noProof="0" dirty="0"/>
              <a:t> (2016.)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8147248" cy="575270"/>
          </a:xfrm>
        </p:spPr>
        <p:txBody>
          <a:bodyPr/>
          <a:lstStyle/>
          <a:p>
            <a:r>
              <a:rPr lang="hr-HR" noProof="0"/>
              <a:t>Kružna nabava namještaja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457200" y="3573016"/>
            <a:ext cx="4114800" cy="4281339"/>
          </a:xfrm>
        </p:spPr>
        <p:txBody>
          <a:bodyPr>
            <a:normAutofit/>
          </a:bodyPr>
          <a:lstStyle/>
          <a:p>
            <a:r>
              <a:rPr lang="hr-HR" sz="2400" noProof="0"/>
              <a:t>Bez upotrebe otrovnih materijala i bez privremenih pakiranja</a:t>
            </a:r>
          </a:p>
          <a:p>
            <a:r>
              <a:rPr lang="hr-HR" sz="2400" noProof="0"/>
              <a:t>Cijene koje nisu veće od uobičajenih </a:t>
            </a:r>
          </a:p>
          <a:p>
            <a:endParaRPr lang="en-GB" sz="2400" dirty="0"/>
          </a:p>
          <a:p>
            <a:pPr marL="0" indent="0" algn="ctr">
              <a:buNone/>
            </a:pPr>
            <a:r>
              <a:rPr lang="hr-HR" sz="2400" noProof="0">
                <a:hlinkClick r:id="rId3" action="ppaction://hlinkfile"/>
              </a:rPr>
              <a:t>Studija slučaja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6164" y="3645024"/>
            <a:ext cx="3792260" cy="2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075240" cy="1944215"/>
          </a:xfrm>
        </p:spPr>
        <p:txBody>
          <a:bodyPr>
            <a:normAutofit lnSpcReduction="10000"/>
          </a:bodyPr>
          <a:lstStyle/>
          <a:p>
            <a:r>
              <a:rPr lang="hr-HR" sz="2400" noProof="0"/>
              <a:t>Grad Vaasa želi biti klimatski neutralan do 2035.</a:t>
            </a:r>
          </a:p>
          <a:p>
            <a:r>
              <a:rPr lang="hr-HR" sz="2400" noProof="0"/>
              <a:t>Kupljeno je 12 novih autobusa koje pokreće bioplin, zajedno s uslugama održavanja</a:t>
            </a:r>
          </a:p>
          <a:p>
            <a:r>
              <a:rPr lang="hr-HR" sz="2400"/>
              <a:t>Lokalno društvo za gospodarenje otpadom proizvodi bioplin iz otpadnog mulja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1. modul: Uvod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14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/>
              <a:t>Zelena javna nabava u praksi: Vaasa (2014.)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8147248" cy="575270"/>
          </a:xfrm>
        </p:spPr>
        <p:txBody>
          <a:bodyPr/>
          <a:lstStyle/>
          <a:p>
            <a:r>
              <a:rPr lang="hr-HR" noProof="0"/>
              <a:t>Obnovljiv bioplin za napajanje javnog prijevoza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457200" y="3684165"/>
            <a:ext cx="4114800" cy="4281339"/>
          </a:xfrm>
        </p:spPr>
        <p:txBody>
          <a:bodyPr>
            <a:normAutofit/>
          </a:bodyPr>
          <a:lstStyle/>
          <a:p>
            <a:r>
              <a:rPr lang="hr-HR" sz="2400" noProof="0"/>
              <a:t>Trošak je 15 % veći negoli za dizelske autobuse, ali troškovi goriva ostaju u regionalnom gospodarstvu</a:t>
            </a:r>
          </a:p>
          <a:p>
            <a:endParaRPr lang="en-GB" sz="2400" dirty="0"/>
          </a:p>
          <a:p>
            <a:pPr marL="0" indent="0" algn="ctr">
              <a:buNone/>
            </a:pPr>
            <a:r>
              <a:rPr lang="hr-HR" sz="2400" noProof="0">
                <a:hlinkClick r:id="rId3" action="ppaction://hlinkfile"/>
              </a:rPr>
              <a:t>Studija slučaja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73016"/>
            <a:ext cx="3718298" cy="249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0" y="6021288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/>
              <a:t>Fotografija: Grad Vaasa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1. modul: Uvod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noProof="0"/>
              <a:t>Dodatne smjernice i podrška</a:t>
            </a:r>
          </a:p>
        </p:txBody>
      </p:sp>
      <p:pic>
        <p:nvPicPr>
          <p:cNvPr id="8" name="Picture 7" descr="g46424.pn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>
          <a:xfrm rot="5400000">
            <a:off x="107503" y="5500565"/>
            <a:ext cx="1080121" cy="14401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5D9F63-572E-4214-8DF2-F09B34108BAD}"/>
              </a:ext>
            </a:extLst>
          </p:cNvPr>
          <p:cNvSpPr txBox="1"/>
          <p:nvPr/>
        </p:nvSpPr>
        <p:spPr>
          <a:xfrm>
            <a:off x="471486" y="1126937"/>
            <a:ext cx="49325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rgbClr val="9BB51B"/>
              </a:solidFill>
            </a:endParaRPr>
          </a:p>
          <a:p>
            <a:r>
              <a:rPr lang="hr-HR" sz="2800" dirty="0">
                <a:solidFill>
                  <a:srgbClr val="9BB51B"/>
                </a:solidFill>
                <a:hlinkClick r:id="rId4"/>
              </a:rPr>
              <a:t>Kupujmo zeleno </a:t>
            </a:r>
            <a:endParaRPr lang="hr-HR" sz="2800" dirty="0">
              <a:solidFill>
                <a:srgbClr val="9BB51B"/>
              </a:solidFill>
            </a:endParaRPr>
          </a:p>
          <a:p>
            <a:r>
              <a:rPr lang="hr-HR" sz="2800" dirty="0">
                <a:solidFill>
                  <a:srgbClr val="9BB51B"/>
                </a:solidFill>
              </a:rPr>
              <a:t>(3. izdanje, 2016.)</a:t>
            </a:r>
          </a:p>
          <a:p>
            <a:endParaRPr lang="en-GB" sz="2800" dirty="0"/>
          </a:p>
          <a:p>
            <a:r>
              <a:rPr lang="hr-HR" sz="2800" dirty="0">
                <a:solidFill>
                  <a:srgbClr val="9BB51B"/>
                </a:solidFill>
                <a:hlinkClick r:id="rId5"/>
              </a:rPr>
              <a:t>Kriteriji za zelenu javnu nabavu EU-a </a:t>
            </a:r>
          </a:p>
          <a:p>
            <a:endParaRPr lang="en-GB" sz="2800" dirty="0">
              <a:hlinkClick r:id="" action="ppaction://noaction"/>
            </a:endParaRPr>
          </a:p>
          <a:p>
            <a:r>
              <a:rPr lang="hr-HR" sz="2800" dirty="0">
                <a:hlinkClick r:id="" action="ppaction://noaction"/>
              </a:rPr>
              <a:t>Primjeri dobre prakse</a:t>
            </a:r>
          </a:p>
          <a:p>
            <a:endParaRPr lang="en-GB" sz="2800" dirty="0">
              <a:hlinkClick r:id="rId6"/>
            </a:endParaRPr>
          </a:p>
          <a:p>
            <a:endParaRPr lang="en-GB" sz="2800" dirty="0"/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726587" y="5032512"/>
            <a:ext cx="7848872" cy="10801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1100" b="0" i="0" u="none" strike="noStrike" cap="none" normalizeH="0" baseline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Priručnik je za Europsku komisiju razvilo vijeće ICLEI – Lokalne vlasti za održivost</a:t>
            </a:r>
          </a:p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1100" b="1">
                <a:solidFill>
                  <a:schemeClr val="accent1"/>
                </a:solidFill>
              </a:rPr>
              <a:t>Autor modula: </a:t>
            </a:r>
            <a:r>
              <a:rPr lang="hr-HR" sz="1100">
                <a:solidFill>
                  <a:schemeClr val="accent1"/>
                </a:solidFill>
              </a:rPr>
              <a:t>ICLEI – Lokalne vlasti za održivost</a:t>
            </a:r>
            <a:r>
              <a:rPr lang="hr-HR" sz="1100" b="1">
                <a:solidFill>
                  <a:schemeClr val="accent1"/>
                </a:solidFill>
              </a:rPr>
              <a:t> </a:t>
            </a:r>
          </a:p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1100" b="1" i="0" u="none" strike="noStrike" cap="none" normalizeH="0" baseline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Vlasnik, urednik: </a:t>
            </a:r>
            <a:r>
              <a:rPr kumimoji="0" lang="hr-HR" sz="1100" b="0" i="0" u="none" strike="noStrike" cap="none" normalizeH="0" baseline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Europska komisija, GU za okoliš, 2019.</a:t>
            </a:r>
          </a:p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1100" b="1">
                <a:solidFill>
                  <a:schemeClr val="accent1"/>
                </a:solidFill>
              </a:rPr>
              <a:t>Fotografije: </a:t>
            </a:r>
            <a:r>
              <a:rPr lang="hr-HR" sz="1100">
                <a:solidFill>
                  <a:schemeClr val="accent1"/>
                </a:solidFill>
              </a:rPr>
              <a:t>preuzete sa stranice Pixabay.com posredstvom mreže Creative Commons CCO</a:t>
            </a:r>
          </a:p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1100" b="1" i="0" u="none" strike="noStrike" cap="none" normalizeH="0" baseline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Odricanje od odgovornosti: </a:t>
            </a:r>
            <a:r>
              <a:rPr kumimoji="0" lang="hr-HR" sz="1100" b="0" i="0" u="none" strike="noStrike" cap="none" normalizeH="0" baseline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Ovaj priručnik okvirni je dokument službi Komisije i ni na koji se način ne može smatrati obvezujućim za ovu ustanovu. </a:t>
            </a:r>
            <a:r>
              <a:rPr kumimoji="0" lang="hr-HR" sz="1100" i="0" u="none" strike="noStrike" cap="none" normalizeH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Ni Europska komisija ni bilo koja osoba koja djeluje u njezino ime nisu odgovorni za potencijalnu upotrebu informacija iz ovog dokumenta.</a:t>
            </a:r>
          </a:p>
        </p:txBody>
      </p:sp>
      <p:sp>
        <p:nvSpPr>
          <p:cNvPr id="11" name="Content Placeholder 20"/>
          <p:cNvSpPr>
            <a:spLocks noGrp="1"/>
          </p:cNvSpPr>
          <p:nvPr>
            <p:ph sz="half" idx="2"/>
          </p:nvPr>
        </p:nvSpPr>
        <p:spPr>
          <a:xfrm>
            <a:off x="5940152" y="1282353"/>
            <a:ext cx="2520280" cy="301074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hr-HR" b="1"/>
              <a:t>Služba za pomoć o zelenoj javnoj nabavi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hr-HR"/>
              <a:t>Za dodatnu podršku u vezi sa zelenom javnom nabavom, obratite se EU-ovoj besplatnoj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/>
              <a:t> </a:t>
            </a:r>
            <a:r>
              <a:rPr lang="hr-HR" b="1">
                <a:hlinkClick r:id="rId7"/>
              </a:rPr>
              <a:t>Službi za pomoć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405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est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 l="33663"/>
          <a:stretch>
            <a:fillRect/>
          </a:stretch>
        </p:blipFill>
        <p:spPr>
          <a:xfrm>
            <a:off x="1043608" y="1532301"/>
            <a:ext cx="2880000" cy="930333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043928" y="1514009"/>
            <a:ext cx="2880000" cy="936141"/>
          </a:xfrm>
          <a:prstGeom prst="roundRect">
            <a:avLst/>
          </a:prstGeom>
          <a:solidFill>
            <a:srgbClr val="7F7F7F">
              <a:alpha val="10196"/>
            </a:srgbClr>
          </a:solidFill>
        </p:spPr>
        <p:txBody>
          <a:bodyPr wrap="square" rtlCol="0">
            <a:noAutofit/>
          </a:bodyPr>
          <a:lstStyle/>
          <a:p>
            <a:r>
              <a:rPr lang="hr-HR" sz="2200">
                <a:solidFill>
                  <a:schemeClr val="bg1"/>
                </a:solidFill>
              </a:rPr>
              <a:t>1. modul: Uvod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259851"/>
            <a:ext cx="2133600" cy="365125"/>
          </a:xfrm>
        </p:spPr>
        <p:txBody>
          <a:bodyPr/>
          <a:lstStyle/>
          <a:p>
            <a:fld id="{ABDDF610-95E4-4D46-B96C-4D9FBF39C128}" type="slidenum">
              <a:rPr lang="en-IE" smtClean="0"/>
              <a:pPr/>
              <a:t>2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3200">
                <a:solidFill>
                  <a:schemeClr val="tx2"/>
                </a:solidFill>
              </a:rPr>
              <a:t>Priručnik za osposobljavanje za zelenu javnu nabavu</a:t>
            </a:r>
          </a:p>
        </p:txBody>
      </p:sp>
      <p:pic>
        <p:nvPicPr>
          <p:cNvPr id="9" name="Picture 8" descr="test.png"/>
          <p:cNvPicPr>
            <a:picLocks noChangeAspect="1"/>
          </p:cNvPicPr>
          <p:nvPr/>
        </p:nvPicPr>
        <p:blipFill>
          <a:blip r:embed="rId3" cstate="print"/>
          <a:srcRect l="33663"/>
          <a:stretch>
            <a:fillRect/>
          </a:stretch>
        </p:blipFill>
        <p:spPr>
          <a:xfrm>
            <a:off x="1043608" y="3908565"/>
            <a:ext cx="2880000" cy="941983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061232" y="3804124"/>
            <a:ext cx="2880000" cy="638058"/>
          </a:xfrm>
          <a:prstGeom prst="roundRect">
            <a:avLst/>
          </a:prstGeom>
          <a:solidFill>
            <a:srgbClr val="7F7F7F">
              <a:alpha val="10196"/>
            </a:srgbClr>
          </a:solidFill>
        </p:spPr>
        <p:txBody>
          <a:bodyPr wrap="square" rtlCol="0">
            <a:noAutofit/>
          </a:bodyPr>
          <a:lstStyle/>
          <a:p>
            <a:r>
              <a:rPr lang="hr-HR" sz="2200" dirty="0">
                <a:solidFill>
                  <a:schemeClr val="bg1"/>
                </a:solidFill>
              </a:rPr>
              <a:t>3. modul: Pravni aspekti zelene javne nabave</a:t>
            </a:r>
          </a:p>
        </p:txBody>
      </p:sp>
      <p:grpSp>
        <p:nvGrpSpPr>
          <p:cNvPr id="5" name="Group 18"/>
          <p:cNvGrpSpPr/>
          <p:nvPr/>
        </p:nvGrpSpPr>
        <p:grpSpPr>
          <a:xfrm>
            <a:off x="1043607" y="2567601"/>
            <a:ext cx="2881779" cy="1034547"/>
            <a:chOff x="449766" y="336798"/>
            <a:chExt cx="2305679" cy="1281185"/>
          </a:xfrm>
        </p:grpSpPr>
        <p:pic>
          <p:nvPicPr>
            <p:cNvPr id="20" name="Picture 19" descr="test.png"/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51189" y="45866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449766" y="336798"/>
              <a:ext cx="2304256" cy="1152128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r>
                <a:rPr lang="hr-HR" sz="2200" dirty="0">
                  <a:solidFill>
                    <a:schemeClr val="bg1"/>
                  </a:solidFill>
                </a:rPr>
                <a:t>2. modul: Strateški aspekti zelene javne nabave</a:t>
              </a: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4565845" y="1484784"/>
            <a:ext cx="2880000" cy="950101"/>
            <a:chOff x="420942" y="1818432"/>
            <a:chExt cx="2304256" cy="1159318"/>
          </a:xfrm>
        </p:grpSpPr>
        <p:pic>
          <p:nvPicPr>
            <p:cNvPr id="23" name="Picture 22" descr="test.png"/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20942" y="1818432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420942" y="1821613"/>
              <a:ext cx="2304256" cy="937688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r>
                <a:rPr lang="hr-HR" sz="2200">
                  <a:solidFill>
                    <a:schemeClr val="bg1"/>
                  </a:solidFill>
                </a:rPr>
                <a:t>4. modul: Procjena potreba</a:t>
              </a:r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4565845" y="2656266"/>
            <a:ext cx="2880000" cy="930334"/>
            <a:chOff x="467544" y="1844824"/>
            <a:chExt cx="2304256" cy="1159319"/>
          </a:xfrm>
        </p:grpSpPr>
        <p:pic>
          <p:nvPicPr>
            <p:cNvPr id="26" name="Picture 25" descr="test.png"/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67544" y="184482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467544" y="1844824"/>
              <a:ext cx="2304256" cy="1152128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r>
                <a:rPr lang="hr-HR" sz="2200">
                  <a:solidFill>
                    <a:schemeClr val="bg1"/>
                  </a:solidFill>
                </a:rPr>
                <a:t>5. modul: Kružna nabava</a:t>
              </a:r>
            </a:p>
          </p:txBody>
        </p:sp>
      </p:grpSp>
      <p:grpSp>
        <p:nvGrpSpPr>
          <p:cNvPr id="8" name="Group 27"/>
          <p:cNvGrpSpPr/>
          <p:nvPr/>
        </p:nvGrpSpPr>
        <p:grpSpPr>
          <a:xfrm>
            <a:off x="4593585" y="3911262"/>
            <a:ext cx="2880000" cy="924563"/>
            <a:chOff x="467544" y="1844824"/>
            <a:chExt cx="2304256" cy="1159319"/>
          </a:xfrm>
        </p:grpSpPr>
        <p:pic>
          <p:nvPicPr>
            <p:cNvPr id="29" name="Picture 28" descr="test.png"/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67544" y="184482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467544" y="1844824"/>
              <a:ext cx="2304256" cy="936244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r>
                <a:rPr lang="hr-HR" sz="2200">
                  <a:solidFill>
                    <a:schemeClr val="bg1"/>
                  </a:solidFill>
                </a:rPr>
                <a:t>6. modul: Uključivanje tržišta</a:t>
              </a: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455E69F6-114E-42C9-98C9-9663801DAE58}"/>
              </a:ext>
            </a:extLst>
          </p:cNvPr>
          <p:cNvGrpSpPr/>
          <p:nvPr/>
        </p:nvGrpSpPr>
        <p:grpSpPr>
          <a:xfrm>
            <a:off x="2915816" y="4932324"/>
            <a:ext cx="2880000" cy="1036276"/>
            <a:chOff x="467544" y="1704746"/>
            <a:chExt cx="2304256" cy="1299397"/>
          </a:xfrm>
        </p:grpSpPr>
        <p:pic>
          <p:nvPicPr>
            <p:cNvPr id="31" name="Picture 30" descr="test.png">
              <a:extLst>
                <a:ext uri="{FF2B5EF4-FFF2-40B4-BE49-F238E27FC236}">
                  <a16:creationId xmlns:a16="http://schemas.microsoft.com/office/drawing/2014/main" id="{A7501C85-1371-4472-A719-5642326DD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67544" y="184482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AA3329B-C26E-4192-B7A0-02F1450839B8}"/>
                </a:ext>
              </a:extLst>
            </p:cNvPr>
            <p:cNvSpPr txBox="1"/>
            <p:nvPr/>
          </p:nvSpPr>
          <p:spPr>
            <a:xfrm>
              <a:off x="467544" y="1704746"/>
              <a:ext cx="2304256" cy="936245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r>
                <a:rPr lang="hr-HR" sz="2200" dirty="0">
                  <a:solidFill>
                    <a:schemeClr val="bg1"/>
                  </a:solidFill>
                </a:rPr>
                <a:t>7. modul: Operativni (ključni sektori za zelenu javnu nabavu)</a:t>
              </a:r>
            </a:p>
          </p:txBody>
        </p:sp>
      </p:grp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365125"/>
          </a:xfrm>
        </p:spPr>
        <p:txBody>
          <a:bodyPr/>
          <a:lstStyle/>
          <a:p>
            <a:r>
              <a:rPr lang="hr-HR"/>
              <a:t>1. modul: Uvod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51917"/>
            <a:ext cx="8280920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noProof="0"/>
              <a:t>Javna nabava </a:t>
            </a:r>
            <a:r>
              <a:rPr lang="hr-HR" sz="3200" b="1" noProof="0">
                <a:solidFill>
                  <a:schemeClr val="tx2"/>
                </a:solidFill>
              </a:rPr>
              <a:t>ima veliku tržišnu moć</a:t>
            </a:r>
          </a:p>
          <a:p>
            <a:pPr marL="0" indent="0">
              <a:buNone/>
            </a:pPr>
            <a:endParaRPr lang="en-GB" sz="3200" b="1" noProof="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12334"/>
            <a:ext cx="2133600" cy="365125"/>
          </a:xfrm>
        </p:spPr>
        <p:txBody>
          <a:bodyPr/>
          <a:lstStyle/>
          <a:p>
            <a:fld id="{ABDDF610-95E4-4D46-B96C-4D9FBF39C12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/>
              <a:t>Zašto javna nabava?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half" idx="2"/>
          </p:nvPr>
        </p:nvSpPr>
        <p:spPr>
          <a:xfrm>
            <a:off x="539552" y="2564904"/>
            <a:ext cx="7632848" cy="1872208"/>
          </a:xfrm>
          <a:solidFill>
            <a:srgbClr val="E8F0D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b="1" noProof="0"/>
              <a:t>1,8 trilijuna EUR </a:t>
            </a:r>
          </a:p>
          <a:p>
            <a:pPr marL="0" indent="0" algn="ctr">
              <a:buNone/>
            </a:pPr>
            <a:r>
              <a:rPr lang="hr-HR" sz="3200" noProof="0">
                <a:solidFill>
                  <a:srgbClr val="484847"/>
                </a:solidFill>
              </a:rPr>
              <a:t>svake godine troši javna uprava EU-a</a:t>
            </a:r>
          </a:p>
          <a:p>
            <a:pPr marL="0" indent="0" algn="ctr">
              <a:buNone/>
            </a:pPr>
            <a:r>
              <a:rPr lang="hr-HR" sz="3200" noProof="0">
                <a:solidFill>
                  <a:srgbClr val="484847"/>
                </a:solidFill>
              </a:rPr>
              <a:t>(14 % BDP-a EU-a)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6" y="494116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i="1"/>
              <a:t>Cilj zelene javne nabave jest iskoristiti tu moć i potaknuti tržište da se koristi održivijom robom i uslugama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365125"/>
          </a:xfrm>
        </p:spPr>
        <p:txBody>
          <a:bodyPr/>
          <a:lstStyle/>
          <a:p>
            <a:r>
              <a:rPr lang="hr-HR"/>
              <a:t>1. modul: Uvod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 uiExpand="1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1. modul: Uvod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4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/>
              <a:t>Zašto javna nabava?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68760"/>
            <a:ext cx="6995120" cy="10801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noProof="0"/>
              <a:t>Javna uprava kupuje ogromne količine roba i usluga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2215" y="2452639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chemeClr val="tx2"/>
                </a:solidFill>
              </a:rPr>
              <a:t>Računala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0550" y="3476719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000" b="1" dirty="0">
                <a:solidFill>
                  <a:schemeClr val="tx2"/>
                </a:solidFill>
              </a:rPr>
              <a:t>Izgradnja cesta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70911" y="2708771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000" b="1" dirty="0">
                <a:solidFill>
                  <a:schemeClr val="tx2"/>
                </a:solidFill>
              </a:rPr>
              <a:t>Ugostiteljske usluge pripreme i dostave hrane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40319" y="3396108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000" b="1" dirty="0">
                <a:solidFill>
                  <a:schemeClr val="tx2"/>
                </a:solidFill>
              </a:rPr>
              <a:t>Uredski pribor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80112" y="2420888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000" b="1" dirty="0">
                <a:solidFill>
                  <a:schemeClr val="tx2"/>
                </a:solidFill>
              </a:rPr>
              <a:t>Obnova zgrada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536" y="537321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/>
              <a:t>Tržišni udio javnog sektora uobičajeno iznosi 5 – 15 % </a:t>
            </a:r>
          </a:p>
          <a:p>
            <a:pPr algn="ctr"/>
            <a:r>
              <a:rPr lang="hr-HR" sz="2400" dirty="0"/>
              <a:t>– ponekad je mnogo viši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02716" y="4190163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000" b="1" dirty="0">
                <a:solidFill>
                  <a:schemeClr val="tx2"/>
                </a:solidFill>
              </a:rPr>
              <a:t>Struja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52287" y="4758538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000" b="1" dirty="0">
                <a:solidFill>
                  <a:schemeClr val="tx2"/>
                </a:solidFill>
              </a:rPr>
              <a:t>Usluge čišćenja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22495" y="3975286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000" b="1" dirty="0">
                <a:solidFill>
                  <a:schemeClr val="tx2"/>
                </a:solidFill>
              </a:rPr>
              <a:t>Vozila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9604" y="4317374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000" b="1" dirty="0">
                <a:solidFill>
                  <a:schemeClr val="tx2"/>
                </a:solidFill>
              </a:rPr>
              <a:t>Usluge javnog prijevoza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75283" y="4804841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000" b="1" dirty="0">
                <a:solidFill>
                  <a:schemeClr val="tx2"/>
                </a:solidFill>
              </a:rPr>
              <a:t>Namještaj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/>
      <p:bldP spid="12" grpId="0"/>
      <p:bldP spid="13" grpId="0"/>
      <p:bldP spid="15" grpId="0"/>
      <p:bldP spid="16" grpId="0"/>
      <p:bldP spid="18" grpId="0"/>
      <p:bldP spid="14" grpId="0"/>
      <p:bldP spid="17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9"/>
            <a:ext cx="7787208" cy="11521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noProof="0"/>
              <a:t>Svaki proizvod koji kupimo ima ogroman raspon utjecaja na okoliš </a:t>
            </a:r>
            <a:r>
              <a:rPr lang="hr-HR" b="1" noProof="0">
                <a:solidFill>
                  <a:srgbClr val="008A88"/>
                </a:solidFill>
              </a:rPr>
              <a:t>tijekom cijelog životnog vijeka proizvoda</a:t>
            </a: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1. modul: Uvod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5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/>
              <a:t>Učinci nabave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11560" y="2532504"/>
          <a:ext cx="7560840" cy="3632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0933">
                <a:tc>
                  <a:txBody>
                    <a:bodyPr/>
                    <a:lstStyle/>
                    <a:p>
                      <a:pPr algn="ctr"/>
                      <a:r>
                        <a:rPr lang="hr-HR" sz="2400" b="0">
                          <a:solidFill>
                            <a:srgbClr val="008A88"/>
                          </a:solidFill>
                        </a:rPr>
                        <a:t>Lanac opskrbe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8A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0D0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hr-HR" b="0">
                          <a:solidFill>
                            <a:srgbClr val="008A88"/>
                          </a:solidFill>
                        </a:rPr>
                        <a:t>Potrošnja sirovina</a:t>
                      </a:r>
                      <a:r>
                        <a:rPr lang="hr-HR" b="0" baseline="0">
                          <a:solidFill>
                            <a:srgbClr val="008A88"/>
                          </a:solidFill>
                        </a:rPr>
                        <a:t> </a:t>
                      </a:r>
                    </a:p>
                    <a:p>
                      <a:pPr marL="180975" indent="-1809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hr-HR" b="0" baseline="0">
                          <a:solidFill>
                            <a:srgbClr val="008A88"/>
                          </a:solidFill>
                        </a:rPr>
                        <a:t>Upotreba energije/vode, emisije i (otrovan) otpad iz industrijske obrade i prijevoza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933">
                <a:tc>
                  <a:txBody>
                    <a:bodyPr/>
                    <a:lstStyle/>
                    <a:p>
                      <a:pPr algn="ctr"/>
                      <a:r>
                        <a:rPr lang="hr-HR" sz="2400" b="0">
                          <a:solidFill>
                            <a:srgbClr val="008A88"/>
                          </a:solidFill>
                        </a:rPr>
                        <a:t>Upotreba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8A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A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0D0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hr-HR" b="0">
                          <a:solidFill>
                            <a:srgbClr val="008A88"/>
                          </a:solidFill>
                        </a:rPr>
                        <a:t>Potrošnja energije/vode</a:t>
                      </a:r>
                    </a:p>
                    <a:p>
                      <a:pPr marL="180975" indent="-1809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hr-HR" b="0" baseline="0">
                          <a:solidFill>
                            <a:srgbClr val="008A88"/>
                          </a:solidFill>
                        </a:rPr>
                        <a:t>Stvaranje otpada i emisije </a:t>
                      </a:r>
                    </a:p>
                    <a:p>
                      <a:pPr marL="180975" indent="-1809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hr-HR" b="0" baseline="0">
                          <a:solidFill>
                            <a:srgbClr val="008A88"/>
                          </a:solidFill>
                        </a:rPr>
                        <a:t>Upotreba potrošnog materijala (npr. papir, tinta)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933">
                <a:tc>
                  <a:txBody>
                    <a:bodyPr/>
                    <a:lstStyle/>
                    <a:p>
                      <a:pPr algn="ctr"/>
                      <a:r>
                        <a:rPr lang="hr-HR" sz="2400" b="0">
                          <a:solidFill>
                            <a:srgbClr val="008A88"/>
                          </a:solidFill>
                        </a:rPr>
                        <a:t>Odlaganje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8A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0D0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hr-HR" b="0">
                          <a:solidFill>
                            <a:srgbClr val="008A88"/>
                          </a:solidFill>
                        </a:rPr>
                        <a:t>Stvaranje otpada</a:t>
                      </a:r>
                    </a:p>
                    <a:p>
                      <a:pPr marL="180975" indent="-1809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hr-HR" b="0" baseline="0">
                          <a:solidFill>
                            <a:srgbClr val="008A88"/>
                          </a:solidFill>
                        </a:rPr>
                        <a:t>Otrovne emisije</a:t>
                      </a:r>
                    </a:p>
                    <a:p>
                      <a:pPr marL="180975" indent="-1809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hr-HR" b="0" baseline="0">
                          <a:solidFill>
                            <a:srgbClr val="008A88"/>
                          </a:solidFill>
                        </a:rPr>
                        <a:t>Nove potencijalne sirovine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4752528" cy="2160240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b="1" noProof="0"/>
              <a:t>Učinci</a:t>
            </a:r>
            <a:r>
              <a:rPr lang="hr-HR" noProof="0"/>
              <a:t> naših kupnji:</a:t>
            </a:r>
          </a:p>
          <a:p>
            <a:pPr marL="0">
              <a:spcAft>
                <a:spcPts val="600"/>
              </a:spcAft>
              <a:buNone/>
            </a:pPr>
            <a:r>
              <a:rPr lang="hr-HR" sz="2500" b="1" noProof="0">
                <a:solidFill>
                  <a:srgbClr val="008A88"/>
                </a:solidFill>
              </a:rPr>
              <a:t>Električna energija</a:t>
            </a:r>
            <a:r>
              <a:rPr lang="hr-HR" sz="2500" noProof="0"/>
              <a:t> koja se upotrebljava za napajanje zgrada i opreme</a:t>
            </a:r>
          </a:p>
          <a:p>
            <a:pPr marL="0">
              <a:spcAft>
                <a:spcPts val="600"/>
              </a:spcAft>
              <a:buNone/>
            </a:pPr>
            <a:r>
              <a:rPr lang="hr-HR" sz="2500" b="1" noProof="0">
                <a:solidFill>
                  <a:srgbClr val="008A88"/>
                </a:solidFill>
              </a:rPr>
              <a:t>Gorivo </a:t>
            </a:r>
            <a:r>
              <a:rPr lang="hr-HR" sz="2500" noProof="0"/>
              <a:t>koje se potroši u našim vozilima ili za grijanje naših zgrada </a:t>
            </a:r>
          </a:p>
          <a:p>
            <a:pPr marL="0">
              <a:spcAft>
                <a:spcPts val="600"/>
              </a:spcAft>
              <a:buNone/>
            </a:pPr>
            <a:r>
              <a:rPr lang="hr-HR" sz="2500" noProof="0"/>
              <a:t>Emisije iz </a:t>
            </a:r>
            <a:r>
              <a:rPr lang="hr-HR" sz="2500" b="1" noProof="0">
                <a:solidFill>
                  <a:srgbClr val="008A88"/>
                </a:solidFill>
              </a:rPr>
              <a:t>industrijskih procesa</a:t>
            </a:r>
            <a:r>
              <a:rPr lang="hr-HR" sz="2500" noProof="0"/>
              <a:t> i </a:t>
            </a:r>
            <a:r>
              <a:rPr lang="hr-HR" sz="2500" b="1" noProof="0">
                <a:solidFill>
                  <a:srgbClr val="008A88"/>
                </a:solidFill>
              </a:rPr>
              <a:t>prijevoza</a:t>
            </a:r>
            <a:r>
              <a:rPr lang="hr-HR" sz="2500" noProof="0"/>
              <a:t> diljem lanca opskrbe</a:t>
            </a:r>
          </a:p>
          <a:p>
            <a:endParaRPr lang="en-GB" sz="2400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1. modul: Uvod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6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/>
              <a:t>Učinci: Klimatske promjene / emisije CO</a:t>
            </a:r>
            <a:r>
              <a:rPr lang="hr-HR" baseline="-25000" noProof="0"/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3563888" y="4077072"/>
            <a:ext cx="4716016" cy="21544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hr-HR" sz="2400" b="1"/>
              <a:t>Kako zelena javna nabava može pomoći?</a:t>
            </a:r>
          </a:p>
          <a:p>
            <a:pPr algn="r">
              <a:spcAft>
                <a:spcPts val="600"/>
              </a:spcAft>
            </a:pPr>
            <a:r>
              <a:rPr lang="hr-HR" sz="1900"/>
              <a:t>Zahtijevajte </a:t>
            </a:r>
            <a:r>
              <a:rPr lang="hr-HR" sz="1900" b="1">
                <a:solidFill>
                  <a:srgbClr val="008A88"/>
                </a:solidFill>
              </a:rPr>
              <a:t>visoke standarde energetske učinkovitosti </a:t>
            </a:r>
            <a:r>
              <a:rPr lang="hr-HR" sz="1900"/>
              <a:t>za zgrade i proizvode</a:t>
            </a:r>
          </a:p>
          <a:p>
            <a:pPr algn="r">
              <a:spcAft>
                <a:spcPts val="600"/>
              </a:spcAft>
            </a:pPr>
            <a:r>
              <a:rPr lang="hr-HR" sz="1900"/>
              <a:t>Kupujte </a:t>
            </a:r>
            <a:r>
              <a:rPr lang="hr-HR" sz="1900" b="1">
                <a:solidFill>
                  <a:srgbClr val="008A88"/>
                </a:solidFill>
              </a:rPr>
              <a:t>zelenu električnu energiju</a:t>
            </a:r>
          </a:p>
          <a:p>
            <a:pPr algn="r">
              <a:spcAft>
                <a:spcPts val="600"/>
              </a:spcAft>
            </a:pPr>
            <a:r>
              <a:rPr lang="hr-HR" sz="1900"/>
              <a:t>Prijeđite na </a:t>
            </a:r>
            <a:r>
              <a:rPr lang="hr-HR" sz="1900" b="1">
                <a:solidFill>
                  <a:srgbClr val="008A88"/>
                </a:solidFill>
              </a:rPr>
              <a:t>vozila bez emisija </a:t>
            </a:r>
            <a:r>
              <a:rPr lang="hr-HR" sz="1900"/>
              <a:t>(i potaknite dobavljače na isto)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283968" y="335699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 descr="Industry, Smoke, Chimney, Pollution, Exhaust Ga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2880000" cy="2160000"/>
          </a:xfrm>
          <a:prstGeom prst="rect">
            <a:avLst/>
          </a:prstGeom>
          <a:noFill/>
        </p:spPr>
      </p:pic>
      <p:pic>
        <p:nvPicPr>
          <p:cNvPr id="11268" name="Picture 4" descr="Alternative Energy, Business People, Business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290626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4752528" cy="2376264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b="1" noProof="0" dirty="0"/>
              <a:t>Učinci</a:t>
            </a:r>
            <a:r>
              <a:rPr lang="hr-HR" noProof="0" dirty="0"/>
              <a:t> naših kupnji:</a:t>
            </a:r>
          </a:p>
          <a:p>
            <a:pPr marL="0">
              <a:spcAft>
                <a:spcPts val="600"/>
              </a:spcAft>
              <a:buNone/>
            </a:pPr>
            <a:r>
              <a:rPr lang="hr-HR" sz="2500" dirty="0"/>
              <a:t>Onečišćenje od </a:t>
            </a:r>
            <a:r>
              <a:rPr lang="hr-HR" sz="2500" b="1" dirty="0">
                <a:solidFill>
                  <a:srgbClr val="008A88"/>
                </a:solidFill>
              </a:rPr>
              <a:t>vozila </a:t>
            </a:r>
            <a:r>
              <a:rPr lang="hr-HR" sz="2500" dirty="0"/>
              <a:t>u vlasništvu javnog sektora kojima vršimo svoje usluge ili dostavljamo svoje proizvode</a:t>
            </a:r>
          </a:p>
          <a:p>
            <a:pPr marL="0">
              <a:spcAft>
                <a:spcPts val="600"/>
              </a:spcAft>
              <a:buNone/>
            </a:pPr>
            <a:r>
              <a:rPr lang="hr-HR" sz="2500" dirty="0"/>
              <a:t>Upotreba </a:t>
            </a:r>
            <a:r>
              <a:rPr lang="hr-HR" sz="2500" b="1" dirty="0">
                <a:solidFill>
                  <a:srgbClr val="008A88"/>
                </a:solidFill>
              </a:rPr>
              <a:t>kemijskih proizvoda </a:t>
            </a:r>
            <a:r>
              <a:rPr lang="hr-HR" sz="2500" dirty="0"/>
              <a:t>(npr. za čišćenje) koji sadržavaju otrovne tvari</a:t>
            </a:r>
          </a:p>
          <a:p>
            <a:pPr marL="0">
              <a:spcAft>
                <a:spcPts val="600"/>
              </a:spcAft>
              <a:buNone/>
            </a:pPr>
            <a:r>
              <a:rPr lang="hr-HR" sz="2400" dirty="0"/>
              <a:t>Upotreba pesticida i gnojiva na bazi kemikalija u proizvodnji hrane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1. modul: Uvod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7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/>
              <a:t>Učinci: </a:t>
            </a:r>
            <a:r>
              <a:rPr lang="hr-HR"/>
              <a:t>Kvaliteta zraka i vode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0784" y="4149566"/>
            <a:ext cx="4716016" cy="270843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b="1" dirty="0"/>
              <a:t>Kako zelena javna nabava može pomoći?</a:t>
            </a:r>
          </a:p>
          <a:p>
            <a:pPr>
              <a:spcAft>
                <a:spcPts val="600"/>
              </a:spcAft>
            </a:pPr>
            <a:r>
              <a:rPr lang="hr-HR" sz="1600" dirty="0"/>
              <a:t>Prijeđite na </a:t>
            </a:r>
            <a:r>
              <a:rPr lang="hr-HR" sz="1600" b="1" dirty="0">
                <a:solidFill>
                  <a:srgbClr val="008A88"/>
                </a:solidFill>
              </a:rPr>
              <a:t>vozila bez emisija </a:t>
            </a:r>
            <a:r>
              <a:rPr lang="hr-HR" sz="1600" dirty="0"/>
              <a:t>(i potaknite dobavljače na isto)</a:t>
            </a:r>
          </a:p>
          <a:p>
            <a:pPr>
              <a:spcAft>
                <a:spcPts val="600"/>
              </a:spcAft>
            </a:pPr>
            <a:r>
              <a:rPr lang="hr-HR" sz="1600" dirty="0"/>
              <a:t>Zahtijevajte da se usluge čišćenja obavljaju s pomoću</a:t>
            </a:r>
            <a:r>
              <a:rPr lang="hr-HR" sz="1600" b="1" dirty="0">
                <a:solidFill>
                  <a:srgbClr val="008A88"/>
                </a:solidFill>
              </a:rPr>
              <a:t> proizvoda koji su u skladu sa znakom za okoliš</a:t>
            </a:r>
          </a:p>
          <a:p>
            <a:pPr>
              <a:spcAft>
                <a:spcPts val="600"/>
              </a:spcAft>
            </a:pPr>
            <a:r>
              <a:rPr lang="hr-HR" sz="1600" dirty="0"/>
              <a:t>U ugovorima o pružanju ugostiteljskih usluga pripreme i dostave hrane specificirajte da želite </a:t>
            </a:r>
            <a:r>
              <a:rPr lang="hr-HR" sz="1600" b="1" dirty="0">
                <a:solidFill>
                  <a:srgbClr val="008A88"/>
                </a:solidFill>
              </a:rPr>
              <a:t>organsko</a:t>
            </a:r>
            <a:r>
              <a:rPr lang="hr-HR" sz="1600" dirty="0"/>
              <a:t> </a:t>
            </a:r>
          </a:p>
          <a:p>
            <a:pPr>
              <a:spcAft>
                <a:spcPts val="600"/>
              </a:spcAft>
            </a:pPr>
            <a:endParaRPr lang="en-US" sz="1600" b="1" dirty="0">
              <a:solidFill>
                <a:srgbClr val="008A88"/>
              </a:solidFill>
            </a:endParaRPr>
          </a:p>
          <a:p>
            <a:pPr algn="r">
              <a:spcAft>
                <a:spcPts val="600"/>
              </a:spcAft>
            </a:pPr>
            <a:endParaRPr lang="en-GB" sz="1600" dirty="0"/>
          </a:p>
        </p:txBody>
      </p:sp>
      <p:sp>
        <p:nvSpPr>
          <p:cNvPr id="11" name="Down Arrow 10"/>
          <p:cNvSpPr/>
          <p:nvPr/>
        </p:nvSpPr>
        <p:spPr>
          <a:xfrm>
            <a:off x="4216500" y="3380507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96752"/>
            <a:ext cx="3043878" cy="225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2346"/>
            <a:ext cx="3036168" cy="20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88740"/>
            <a:ext cx="4752528" cy="2376264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hr-HR" sz="2000" b="1" noProof="0" dirty="0"/>
              <a:t>Učinci</a:t>
            </a:r>
            <a:r>
              <a:rPr lang="hr-HR" sz="2000" noProof="0" dirty="0"/>
              <a:t> naših kupnji:</a:t>
            </a:r>
          </a:p>
          <a:p>
            <a:pPr marL="0">
              <a:spcAft>
                <a:spcPts val="600"/>
              </a:spcAft>
              <a:buNone/>
            </a:pPr>
            <a:r>
              <a:rPr lang="hr-HR" sz="2000" dirty="0"/>
              <a:t>Odlaganje </a:t>
            </a:r>
            <a:r>
              <a:rPr lang="hr-HR" sz="2000" b="1" dirty="0">
                <a:solidFill>
                  <a:srgbClr val="008A88"/>
                </a:solidFill>
              </a:rPr>
              <a:t>električnih proizvoda </a:t>
            </a:r>
            <a:r>
              <a:rPr lang="hr-HR" sz="2000" dirty="0"/>
              <a:t>na kraju životnog vijeka</a:t>
            </a:r>
          </a:p>
          <a:p>
            <a:pPr marL="0">
              <a:spcAft>
                <a:spcPts val="600"/>
              </a:spcAft>
              <a:buNone/>
            </a:pPr>
            <a:r>
              <a:rPr lang="hr-HR" sz="2000" dirty="0"/>
              <a:t>Otpadni materijal iz </a:t>
            </a:r>
            <a:r>
              <a:rPr lang="hr-HR" sz="2000" b="1" dirty="0">
                <a:solidFill>
                  <a:srgbClr val="008A88"/>
                </a:solidFill>
              </a:rPr>
              <a:t>građevinskih radova i rušenja</a:t>
            </a:r>
          </a:p>
          <a:p>
            <a:pPr marL="0">
              <a:spcAft>
                <a:spcPts val="600"/>
              </a:spcAft>
              <a:buNone/>
            </a:pPr>
            <a:r>
              <a:rPr lang="hr-HR" sz="2000" b="1" dirty="0">
                <a:solidFill>
                  <a:srgbClr val="008A88"/>
                </a:solidFill>
              </a:rPr>
              <a:t>Pakiranja</a:t>
            </a:r>
            <a:r>
              <a:rPr lang="hr-HR" sz="2000" dirty="0"/>
              <a:t> koja se upotrebljavaju za dostavu robe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1. modul: Uvod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8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/>
              <a:t>Učinci: </a:t>
            </a:r>
            <a:r>
              <a:rPr lang="hr-HR"/>
              <a:t>Otpad i upotreba resursa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1742" y="4107477"/>
            <a:ext cx="4716016" cy="243143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b="1" dirty="0"/>
              <a:t>Kako zelena javna nabava može pomoći?</a:t>
            </a:r>
          </a:p>
          <a:p>
            <a:pPr>
              <a:spcAft>
                <a:spcPts val="600"/>
              </a:spcAft>
            </a:pPr>
            <a:r>
              <a:rPr lang="hr-HR" sz="1600" dirty="0"/>
              <a:t>Promičite rješenja</a:t>
            </a:r>
            <a:r>
              <a:rPr lang="hr-HR" sz="1600" b="1" dirty="0">
                <a:solidFill>
                  <a:srgbClr val="008A88"/>
                </a:solidFill>
              </a:rPr>
              <a:t> kružnog gospodarstva</a:t>
            </a:r>
          </a:p>
          <a:p>
            <a:pPr>
              <a:spcAft>
                <a:spcPts val="600"/>
              </a:spcAft>
            </a:pPr>
            <a:r>
              <a:rPr lang="hr-HR" sz="1600" dirty="0"/>
              <a:t>Zahtijevajte </a:t>
            </a:r>
            <a:r>
              <a:rPr lang="hr-HR" sz="1600" b="1" dirty="0">
                <a:solidFill>
                  <a:srgbClr val="008A88"/>
                </a:solidFill>
              </a:rPr>
              <a:t>produljenje životnih vjekova proizvoda </a:t>
            </a:r>
            <a:r>
              <a:rPr lang="hr-HR" sz="1600" dirty="0"/>
              <a:t>i </a:t>
            </a:r>
            <a:r>
              <a:rPr lang="hr-HR" sz="1600" b="1" dirty="0">
                <a:solidFill>
                  <a:srgbClr val="008A88"/>
                </a:solidFill>
              </a:rPr>
              <a:t>jamstvo za rezervne dijelove</a:t>
            </a:r>
          </a:p>
          <a:p>
            <a:pPr>
              <a:spcAft>
                <a:spcPts val="600"/>
              </a:spcAft>
            </a:pPr>
            <a:r>
              <a:rPr lang="hr-HR" sz="1600" dirty="0"/>
              <a:t>Zahtijevajte </a:t>
            </a:r>
            <a:r>
              <a:rPr lang="hr-HR" sz="1600" b="1" dirty="0">
                <a:solidFill>
                  <a:srgbClr val="008A88"/>
                </a:solidFill>
              </a:rPr>
              <a:t>manja pakiranja ili pakiranja koja se mogu ponovno upotrebljavati</a:t>
            </a:r>
          </a:p>
          <a:p>
            <a:pPr>
              <a:spcAft>
                <a:spcPts val="600"/>
              </a:spcAft>
            </a:pPr>
            <a:r>
              <a:rPr lang="hr-HR" sz="1600" dirty="0"/>
              <a:t>Potičite upotrebu </a:t>
            </a:r>
            <a:r>
              <a:rPr lang="hr-HR" sz="1600" b="1" dirty="0">
                <a:solidFill>
                  <a:srgbClr val="008A88"/>
                </a:solidFill>
              </a:rPr>
              <a:t>recikliranih materijala</a:t>
            </a:r>
            <a:r>
              <a:rPr lang="hr-HR" sz="1600" dirty="0"/>
              <a:t> u izgradnji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11" name="Down Arrow 10"/>
          <p:cNvSpPr/>
          <p:nvPr/>
        </p:nvSpPr>
        <p:spPr>
          <a:xfrm>
            <a:off x="4216500" y="340468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3038534" cy="20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9181" y="1268760"/>
            <a:ext cx="302906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3965"/>
            <a:ext cx="7715200" cy="4641379"/>
          </a:xfrm>
        </p:spPr>
        <p:txBody>
          <a:bodyPr/>
          <a:lstStyle/>
          <a:p>
            <a:pPr algn="ctr">
              <a:buNone/>
            </a:pPr>
            <a:r>
              <a:rPr lang="hr-HR" noProof="0"/>
              <a:t>Nabava može biti snažan alat u ispunjenju</a:t>
            </a:r>
            <a:r>
              <a:rPr lang="hr-HR" b="1" noProof="0">
                <a:solidFill>
                  <a:srgbClr val="008A88"/>
                </a:solidFill>
              </a:rPr>
              <a:t> ciljeva politike zaštite okoliša</a:t>
            </a:r>
            <a:r>
              <a:rPr lang="hr-HR" noProof="0"/>
              <a:t>…</a:t>
            </a:r>
          </a:p>
          <a:p>
            <a:pPr algn="ctr">
              <a:buNone/>
            </a:pPr>
            <a:endParaRPr lang="en-GB" noProof="0" dirty="0"/>
          </a:p>
          <a:p>
            <a:pPr algn="ctr">
              <a:buNone/>
            </a:pPr>
            <a:r>
              <a:rPr lang="hr-HR" noProof="0"/>
              <a:t>… ILI …</a:t>
            </a:r>
          </a:p>
          <a:p>
            <a:pPr algn="ctr">
              <a:buNone/>
            </a:pPr>
            <a:endParaRPr lang="en-GB" noProof="0" dirty="0"/>
          </a:p>
          <a:p>
            <a:pPr algn="ctr">
              <a:buNone/>
            </a:pPr>
            <a:r>
              <a:rPr lang="hr-HR" noProof="0"/>
              <a:t>… može biti </a:t>
            </a:r>
            <a:r>
              <a:rPr lang="hr-HR" b="1" noProof="0">
                <a:solidFill>
                  <a:srgbClr val="008A88"/>
                </a:solidFill>
              </a:rPr>
              <a:t>dio problema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1. modul: Uvod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9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/>
              <a:t>Učinci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PP Training colours">
      <a:dk1>
        <a:srgbClr val="484847"/>
      </a:dk1>
      <a:lt1>
        <a:sysClr val="window" lastClr="FFFFFF"/>
      </a:lt1>
      <a:dk2>
        <a:srgbClr val="008A88"/>
      </a:dk2>
      <a:lt2>
        <a:srgbClr val="EEECE1"/>
      </a:lt2>
      <a:accent1>
        <a:srgbClr val="1C665A"/>
      </a:accent1>
      <a:accent2>
        <a:srgbClr val="9BB51B"/>
      </a:accent2>
      <a:accent3>
        <a:srgbClr val="BBD828"/>
      </a:accent3>
      <a:accent4>
        <a:srgbClr val="D8E6B0"/>
      </a:accent4>
      <a:accent5>
        <a:srgbClr val="31859B"/>
      </a:accent5>
      <a:accent6>
        <a:srgbClr val="AFC63A"/>
      </a:accent6>
      <a:hlink>
        <a:srgbClr val="366092"/>
      </a:hlink>
      <a:folHlink>
        <a:srgbClr val="E36C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C99D9FD22EAD468925E3B81BE643C5" ma:contentTypeVersion="4" ma:contentTypeDescription="Create a new document." ma:contentTypeScope="" ma:versionID="f1fa2e91d67e02d155e1ba56ca5cd53b">
  <xsd:schema xmlns:xsd="http://www.w3.org/2001/XMLSchema" xmlns:xs="http://www.w3.org/2001/XMLSchema" xmlns:p="http://schemas.microsoft.com/office/2006/metadata/properties" xmlns:ns2="27d4c0ac-778f-470b-b8cf-062d08f91080" xmlns:ns3="6fbbc0bb-c52a-4ae3-8684-c2513aa09430" targetNamespace="http://schemas.microsoft.com/office/2006/metadata/properties" ma:root="true" ma:fieldsID="3be47c274433941bf0240498bb3ac95c" ns2:_="" ns3:_="">
    <xsd:import namespace="27d4c0ac-778f-470b-b8cf-062d08f91080"/>
    <xsd:import namespace="6fbbc0bb-c52a-4ae3-8684-c2513aa09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4c0ac-778f-470b-b8cf-062d08f910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bc0bb-c52a-4ae3-8684-c2513aa09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E12FE4-1945-456B-B14D-E2DFC26D6C99}"/>
</file>

<file path=customXml/itemProps2.xml><?xml version="1.0" encoding="utf-8"?>
<ds:datastoreItem xmlns:ds="http://schemas.openxmlformats.org/officeDocument/2006/customXml" ds:itemID="{31037A5A-62D4-47B0-80CB-AD33D5CAFA48}"/>
</file>

<file path=customXml/itemProps3.xml><?xml version="1.0" encoding="utf-8"?>
<ds:datastoreItem xmlns:ds="http://schemas.openxmlformats.org/officeDocument/2006/customXml" ds:itemID="{E45FA8F8-A154-42A3-AADC-7F64FE820B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</Words>
  <Application>Microsoft Office PowerPoint</Application>
  <PresentationFormat>On-screen Show (4:3)</PresentationFormat>
  <Paragraphs>169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Meiryo UI</vt:lpstr>
      <vt:lpstr>Arial</vt:lpstr>
      <vt:lpstr>Calibri</vt:lpstr>
      <vt:lpstr>Wingdings</vt:lpstr>
      <vt:lpstr>Office Theme</vt:lpstr>
      <vt:lpstr>Priručnik za osposobljavanje za zelenu javnu nabavu 1. Zelena javna nabava – Uvod</vt:lpstr>
      <vt:lpstr>Priručnik za osposobljavanje za zelenu javnu nabavu</vt:lpstr>
      <vt:lpstr>Zašto javna nabava?</vt:lpstr>
      <vt:lpstr>Zašto javna nabava?</vt:lpstr>
      <vt:lpstr>Učinci nabave</vt:lpstr>
      <vt:lpstr>Učinci: Klimatske promjene / emisije CO2</vt:lpstr>
      <vt:lpstr>Učinci: Kvaliteta zraka i vode</vt:lpstr>
      <vt:lpstr>Učinci: Otpad i upotreba resursa</vt:lpstr>
      <vt:lpstr>Učinci</vt:lpstr>
      <vt:lpstr>Zelena javna nabava</vt:lpstr>
      <vt:lpstr>Politika o zelenoj javnoj nabavi EU-a i regulatorni okvir</vt:lpstr>
      <vt:lpstr>Zelena javna nabava u praksi: München</vt:lpstr>
      <vt:lpstr>Zelena javna nabava u praksi: Wageningen (2016.)</vt:lpstr>
      <vt:lpstr>Zelena javna nabava u praksi: Vaasa (2014.)</vt:lpstr>
      <vt:lpstr>Dodatne smjernice i podrška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2019-03-13T11:43:33Z</dcterms:created>
  <dcterms:modified xsi:type="dcterms:W3CDTF">2019-04-10T15:01:29Z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0x01010009C99D9FD22EAD468925E3B81BE643C5</vt:lpwstr>
  </property>
</Properties>
</file>