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2" r:id="rId3"/>
    <p:sldId id="300" r:id="rId4"/>
    <p:sldId id="274" r:id="rId5"/>
    <p:sldId id="303" r:id="rId6"/>
    <p:sldId id="275" r:id="rId7"/>
    <p:sldId id="276" r:id="rId8"/>
    <p:sldId id="277" r:id="rId9"/>
    <p:sldId id="278" r:id="rId10"/>
    <p:sldId id="280" r:id="rId11"/>
    <p:sldId id="281" r:id="rId12"/>
    <p:sldId id="282" r:id="rId13"/>
    <p:sldId id="283" r:id="rId14"/>
    <p:sldId id="285" r:id="rId15"/>
    <p:sldId id="286" r:id="rId16"/>
    <p:sldId id="287" r:id="rId17"/>
    <p:sldId id="288" r:id="rId18"/>
    <p:sldId id="290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304" r:id="rId29"/>
    <p:sldId id="299" r:id="rId30"/>
    <p:sldId id="301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51B"/>
    <a:srgbClr val="484847"/>
    <a:srgbClr val="FFFFFF"/>
    <a:srgbClr val="BBD828"/>
    <a:srgbClr val="7F7F7F"/>
    <a:srgbClr val="F2F2F2"/>
    <a:srgbClr val="DBDBDA"/>
    <a:srgbClr val="008A88"/>
    <a:srgbClr val="DDD9C3"/>
    <a:srgbClr val="9EE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29C69-5804-4550-8196-A3757E45159F}" v="9" dt="2018-09-19T09:11:4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9176" autoAdjust="0"/>
  </p:normalViewPr>
  <p:slideViewPr>
    <p:cSldViewPr>
      <p:cViewPr varScale="1">
        <p:scale>
          <a:sx n="90" d="100"/>
          <a:sy n="90" d="100"/>
        </p:scale>
        <p:origin x="21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6679E-19B7-4B01-98D0-B0A43F8CD71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07CBC5EE-E45A-42A4-820E-1C81D621746E}">
      <dgm:prSet phldrT="[Text]" custT="1"/>
      <dgm:spPr/>
      <dgm:t>
        <a:bodyPr/>
        <a:lstStyle/>
        <a:p>
          <a:r>
            <a:rPr lang="hr-HR" sz="1600" b="1" dirty="0"/>
            <a:t>Ciljevi organizacijske učinkovitosti za javnu nabavu</a:t>
          </a:r>
        </a:p>
      </dgm:t>
    </dgm:pt>
    <dgm:pt modelId="{212921D7-B255-4088-A6ED-D5963279DD09}" type="parTrans" cxnId="{572A9ADA-00FD-474D-B060-F4D369A931F1}">
      <dgm:prSet/>
      <dgm:spPr/>
      <dgm:t>
        <a:bodyPr/>
        <a:lstStyle/>
        <a:p>
          <a:endParaRPr lang="de-DE" sz="2000"/>
        </a:p>
      </dgm:t>
    </dgm:pt>
    <dgm:pt modelId="{30011069-F802-46D4-9F31-E1DB0AA57DFF}" type="sibTrans" cxnId="{572A9ADA-00FD-474D-B060-F4D369A931F1}">
      <dgm:prSet/>
      <dgm:spPr/>
      <dgm:t>
        <a:bodyPr/>
        <a:lstStyle/>
        <a:p>
          <a:endParaRPr lang="de-DE" sz="2000"/>
        </a:p>
      </dgm:t>
    </dgm:pt>
    <dgm:pt modelId="{4E849593-1730-4015-8779-697F98886423}">
      <dgm:prSet custT="1"/>
      <dgm:spPr/>
      <dgm:t>
        <a:bodyPr/>
        <a:lstStyle/>
        <a:p>
          <a:r>
            <a:rPr lang="hr-HR" sz="1600" i="1"/>
            <a:t>X</a:t>
          </a:r>
          <a:r>
            <a:rPr lang="hr-HR" sz="1600"/>
            <a:t> tona emisija stakleničkih plinova spremljeno nabavom do 2025.</a:t>
          </a:r>
        </a:p>
      </dgm:t>
    </dgm:pt>
    <dgm:pt modelId="{125500DD-A307-44BB-88C3-1C3D6F9F9CB5}" type="parTrans" cxnId="{69C23E49-17BA-477A-B28F-4313CEB18CA5}">
      <dgm:prSet/>
      <dgm:spPr/>
      <dgm:t>
        <a:bodyPr/>
        <a:lstStyle/>
        <a:p>
          <a:endParaRPr lang="de-DE" sz="2000"/>
        </a:p>
      </dgm:t>
    </dgm:pt>
    <dgm:pt modelId="{99B96A96-454A-457C-82AD-1EBBF5029257}" type="sibTrans" cxnId="{69C23E49-17BA-477A-B28F-4313CEB18CA5}">
      <dgm:prSet/>
      <dgm:spPr/>
      <dgm:t>
        <a:bodyPr/>
        <a:lstStyle/>
        <a:p>
          <a:endParaRPr lang="de-DE" sz="2000"/>
        </a:p>
      </dgm:t>
    </dgm:pt>
    <dgm:pt modelId="{78196FA2-D19A-4116-A73C-CB3FCBEFF37C}">
      <dgm:prSet custT="1"/>
      <dgm:spPr/>
      <dgm:t>
        <a:bodyPr/>
        <a:lstStyle/>
        <a:p>
          <a:r>
            <a:rPr lang="hr-HR" sz="1600" b="1" dirty="0"/>
            <a:t>Ciljevi učinkovitosti po kategorijama za javnu nabavu</a:t>
          </a:r>
        </a:p>
      </dgm:t>
    </dgm:pt>
    <dgm:pt modelId="{85D6E88F-00F6-4AFF-A2EE-F293FFE9355F}" type="parTrans" cxnId="{09344800-0B59-47B3-B78C-AC10D221621E}">
      <dgm:prSet/>
      <dgm:spPr/>
      <dgm:t>
        <a:bodyPr/>
        <a:lstStyle/>
        <a:p>
          <a:endParaRPr lang="de-DE" sz="2000"/>
        </a:p>
      </dgm:t>
    </dgm:pt>
    <dgm:pt modelId="{ADF906E6-25D6-4747-AFE6-5451024BAEB4}" type="sibTrans" cxnId="{09344800-0B59-47B3-B78C-AC10D221621E}">
      <dgm:prSet/>
      <dgm:spPr/>
      <dgm:t>
        <a:bodyPr/>
        <a:lstStyle/>
        <a:p>
          <a:endParaRPr lang="de-DE" sz="2000"/>
        </a:p>
      </dgm:t>
    </dgm:pt>
    <dgm:pt modelId="{71BC3E15-ACAD-41C5-BA4A-37C8299C4255}">
      <dgm:prSet custT="1"/>
      <dgm:spPr/>
      <dgm:t>
        <a:bodyPr/>
        <a:lstStyle/>
        <a:p>
          <a:r>
            <a:rPr lang="hr-HR" sz="1600"/>
            <a:t>Do 2020. osigurati da nijedan proizvod za čišćenje ne sadržava opasne tvari</a:t>
          </a:r>
        </a:p>
      </dgm:t>
    </dgm:pt>
    <dgm:pt modelId="{1D8869B8-4EC8-4087-BDE2-5AAA4C3D66D8}" type="parTrans" cxnId="{57B34260-DA44-494A-9E01-D5E5D08F7EFF}">
      <dgm:prSet/>
      <dgm:spPr/>
      <dgm:t>
        <a:bodyPr/>
        <a:lstStyle/>
        <a:p>
          <a:endParaRPr lang="de-DE" sz="2000"/>
        </a:p>
      </dgm:t>
    </dgm:pt>
    <dgm:pt modelId="{F04A183E-BF74-450F-9742-A15395B952B1}" type="sibTrans" cxnId="{57B34260-DA44-494A-9E01-D5E5D08F7EFF}">
      <dgm:prSet/>
      <dgm:spPr/>
      <dgm:t>
        <a:bodyPr/>
        <a:lstStyle/>
        <a:p>
          <a:endParaRPr lang="de-DE" sz="2000"/>
        </a:p>
      </dgm:t>
    </dgm:pt>
    <dgm:pt modelId="{2900ADE8-97BE-42B4-9616-65D57EA63468}">
      <dgm:prSet custT="1"/>
      <dgm:spPr/>
      <dgm:t>
        <a:bodyPr/>
        <a:lstStyle/>
        <a:p>
          <a:r>
            <a:rPr lang="hr-HR" sz="1400" b="1" dirty="0"/>
            <a:t>Ciljevi operativne učinkovitosti po kategorijama za javnu nabavu</a:t>
          </a:r>
        </a:p>
      </dgm:t>
    </dgm:pt>
    <dgm:pt modelId="{F3E1CC52-8AD9-492C-8A2D-AB1E3F06D0EE}" type="parTrans" cxnId="{B1617BA4-D47C-4502-B9DB-95C776DCC98C}">
      <dgm:prSet/>
      <dgm:spPr/>
      <dgm:t>
        <a:bodyPr/>
        <a:lstStyle/>
        <a:p>
          <a:endParaRPr lang="de-DE" sz="2000"/>
        </a:p>
      </dgm:t>
    </dgm:pt>
    <dgm:pt modelId="{776ADB92-0307-4FD0-9330-EBA0C00D581A}" type="sibTrans" cxnId="{B1617BA4-D47C-4502-B9DB-95C776DCC98C}">
      <dgm:prSet/>
      <dgm:spPr/>
      <dgm:t>
        <a:bodyPr/>
        <a:lstStyle/>
        <a:p>
          <a:endParaRPr lang="de-DE" sz="2000"/>
        </a:p>
      </dgm:t>
    </dgm:pt>
    <dgm:pt modelId="{61AF5312-75A2-4329-B055-86225DBE7CD9}">
      <dgm:prSet custT="1"/>
      <dgm:spPr/>
      <dgm:t>
        <a:bodyPr/>
        <a:lstStyle/>
        <a:p>
          <a:r>
            <a:rPr lang="hr-HR" sz="1600"/>
            <a:t>Sve osoblje zaduženo za javnu nabavu sudjelovat će na osposobljavanju za zelenu javnu nabavu do 2020. </a:t>
          </a:r>
        </a:p>
      </dgm:t>
    </dgm:pt>
    <dgm:pt modelId="{7C4B6891-9BF4-4BA8-A1F5-B4660E5BABEB}" type="parTrans" cxnId="{2D5674FF-02A6-458E-A65B-5C8A147BB42B}">
      <dgm:prSet/>
      <dgm:spPr/>
      <dgm:t>
        <a:bodyPr/>
        <a:lstStyle/>
        <a:p>
          <a:endParaRPr lang="de-DE" sz="2000"/>
        </a:p>
      </dgm:t>
    </dgm:pt>
    <dgm:pt modelId="{2AD14F34-9593-41DA-A17A-18424489257F}" type="sibTrans" cxnId="{2D5674FF-02A6-458E-A65B-5C8A147BB42B}">
      <dgm:prSet/>
      <dgm:spPr/>
      <dgm:t>
        <a:bodyPr/>
        <a:lstStyle/>
        <a:p>
          <a:endParaRPr lang="de-DE" sz="2000"/>
        </a:p>
      </dgm:t>
    </dgm:pt>
    <dgm:pt modelId="{7115FE6C-E161-48A2-B1E6-9837CA65FCC0}">
      <dgm:prSet custT="1"/>
      <dgm:spPr/>
      <dgm:t>
        <a:bodyPr/>
        <a:lstStyle/>
        <a:p>
          <a:r>
            <a:rPr lang="hr-HR" sz="1600"/>
            <a:t>Smjernice o zelenoj javnoj nabavi bit će dostupne svim članovima osoblja na intranetu javnog tijela</a:t>
          </a:r>
        </a:p>
      </dgm:t>
    </dgm:pt>
    <dgm:pt modelId="{5A67D94A-6BCC-47B5-8990-ADB48D8A5CC0}" type="parTrans" cxnId="{0D5B73E1-996D-43EF-A909-2C9D61F74661}">
      <dgm:prSet/>
      <dgm:spPr/>
      <dgm:t>
        <a:bodyPr/>
        <a:lstStyle/>
        <a:p>
          <a:endParaRPr lang="de-DE" sz="2000"/>
        </a:p>
      </dgm:t>
    </dgm:pt>
    <dgm:pt modelId="{34A7AD42-4E4D-4157-8A38-19DA41D938C1}" type="sibTrans" cxnId="{0D5B73E1-996D-43EF-A909-2C9D61F74661}">
      <dgm:prSet/>
      <dgm:spPr/>
      <dgm:t>
        <a:bodyPr/>
        <a:lstStyle/>
        <a:p>
          <a:endParaRPr lang="de-DE" sz="2000"/>
        </a:p>
      </dgm:t>
    </dgm:pt>
    <dgm:pt modelId="{AD6A194F-B80D-4E6B-8068-0311938D3EE3}">
      <dgm:prSet custT="1"/>
      <dgm:spPr/>
      <dgm:t>
        <a:bodyPr/>
        <a:lstStyle/>
        <a:p>
          <a:r>
            <a:rPr lang="hr-HR" sz="1600" i="1"/>
            <a:t>X</a:t>
          </a:r>
          <a:r>
            <a:rPr lang="hr-HR" sz="1600"/>
            <a:t> GWh ušteđene energije kroz javnu nabavu do 2020.</a:t>
          </a:r>
        </a:p>
      </dgm:t>
    </dgm:pt>
    <dgm:pt modelId="{F06111D7-14D5-4643-BD21-45A767564433}" type="parTrans" cxnId="{C34E2814-B5F1-4307-A2CC-37ACB679F677}">
      <dgm:prSet/>
      <dgm:spPr/>
      <dgm:t>
        <a:bodyPr/>
        <a:lstStyle/>
        <a:p>
          <a:endParaRPr lang="de-DE" sz="2000"/>
        </a:p>
      </dgm:t>
    </dgm:pt>
    <dgm:pt modelId="{C54387B7-E000-4431-9EC6-32A25C696818}" type="sibTrans" cxnId="{C34E2814-B5F1-4307-A2CC-37ACB679F677}">
      <dgm:prSet/>
      <dgm:spPr/>
      <dgm:t>
        <a:bodyPr/>
        <a:lstStyle/>
        <a:p>
          <a:endParaRPr lang="de-DE" sz="2000"/>
        </a:p>
      </dgm:t>
    </dgm:pt>
    <dgm:pt modelId="{FE6FEA96-4AB8-4352-B26E-8A63D75963A7}">
      <dgm:prSet custT="1"/>
      <dgm:spPr/>
      <dgm:t>
        <a:bodyPr/>
        <a:lstStyle/>
        <a:p>
          <a:r>
            <a:rPr lang="hr-HR" sz="1600"/>
            <a:t>Do 2022. osigurati da svi novi kupljeni autobusi javnog prijevoza zadovoljavaju standarde iznimno niskih emisija </a:t>
          </a:r>
        </a:p>
      </dgm:t>
    </dgm:pt>
    <dgm:pt modelId="{8A2BF702-88F3-4FC0-AB3F-77408ECC3B4D}" type="parTrans" cxnId="{9193AE9B-9B5B-4942-92CE-4A5E5AE52EBE}">
      <dgm:prSet/>
      <dgm:spPr/>
      <dgm:t>
        <a:bodyPr/>
        <a:lstStyle/>
        <a:p>
          <a:endParaRPr lang="de-DE" sz="2000"/>
        </a:p>
      </dgm:t>
    </dgm:pt>
    <dgm:pt modelId="{0FF13AEB-E857-4FE1-8286-0CD5A6BBEA2C}" type="sibTrans" cxnId="{9193AE9B-9B5B-4942-92CE-4A5E5AE52EBE}">
      <dgm:prSet/>
      <dgm:spPr/>
      <dgm:t>
        <a:bodyPr/>
        <a:lstStyle/>
        <a:p>
          <a:endParaRPr lang="de-DE" sz="2000"/>
        </a:p>
      </dgm:t>
    </dgm:pt>
    <dgm:pt modelId="{8956842F-065F-4217-BA33-7CF9CEE750B5}">
      <dgm:prSet custT="1"/>
      <dgm:spPr/>
      <dgm:t>
        <a:bodyPr/>
        <a:lstStyle/>
        <a:p>
          <a:r>
            <a:rPr lang="hr-HR" sz="1600"/>
            <a:t>Do 2020. osigurati da se 100 % električne energije kupuje iz obnovljivih resursa</a:t>
          </a:r>
        </a:p>
      </dgm:t>
    </dgm:pt>
    <dgm:pt modelId="{4C2191B5-5494-4EE8-B375-9B49CB7B55B2}" type="parTrans" cxnId="{8D4DE3C7-F516-40E2-8CB4-CF53D8A697CB}">
      <dgm:prSet/>
      <dgm:spPr/>
      <dgm:t>
        <a:bodyPr/>
        <a:lstStyle/>
        <a:p>
          <a:endParaRPr lang="de-DE" sz="2000"/>
        </a:p>
      </dgm:t>
    </dgm:pt>
    <dgm:pt modelId="{27C1C7B9-A089-43A9-A252-A0734F61B9E3}" type="sibTrans" cxnId="{8D4DE3C7-F516-40E2-8CB4-CF53D8A697CB}">
      <dgm:prSet/>
      <dgm:spPr/>
      <dgm:t>
        <a:bodyPr/>
        <a:lstStyle/>
        <a:p>
          <a:endParaRPr lang="de-DE" sz="2000"/>
        </a:p>
      </dgm:t>
    </dgm:pt>
    <dgm:pt modelId="{5E6783CE-EFBD-4784-9388-57CA249890BA}">
      <dgm:prSet custT="1"/>
      <dgm:spPr/>
      <dgm:t>
        <a:bodyPr/>
        <a:lstStyle/>
        <a:p>
          <a:r>
            <a:rPr lang="hr-HR" sz="1600"/>
            <a:t>Grad se obvezuje do 2020. postići 100 % javne nabave održivih mjerila.</a:t>
          </a:r>
        </a:p>
      </dgm:t>
    </dgm:pt>
    <dgm:pt modelId="{1E069373-60E5-4B24-BA22-E7BFE1D847FC}" type="parTrans" cxnId="{79E1B5B2-05DD-44D5-A6FC-EA0C5764EA51}">
      <dgm:prSet/>
      <dgm:spPr/>
      <dgm:t>
        <a:bodyPr/>
        <a:lstStyle/>
        <a:p>
          <a:endParaRPr lang="de-DE" sz="2000"/>
        </a:p>
      </dgm:t>
    </dgm:pt>
    <dgm:pt modelId="{0BC912F5-3141-4D30-BB64-B7538A8DF7F4}" type="sibTrans" cxnId="{79E1B5B2-05DD-44D5-A6FC-EA0C5764EA51}">
      <dgm:prSet/>
      <dgm:spPr/>
      <dgm:t>
        <a:bodyPr/>
        <a:lstStyle/>
        <a:p>
          <a:endParaRPr lang="de-DE" sz="2000"/>
        </a:p>
      </dgm:t>
    </dgm:pt>
    <dgm:pt modelId="{7780786E-00B9-42A6-B05E-49DC0696A88E}" type="pres">
      <dgm:prSet presAssocID="{7806679E-19B7-4B01-98D0-B0A43F8CD71A}" presName="linear" presStyleCnt="0">
        <dgm:presLayoutVars>
          <dgm:dir/>
          <dgm:animLvl val="lvl"/>
          <dgm:resizeHandles val="exact"/>
        </dgm:presLayoutVars>
      </dgm:prSet>
      <dgm:spPr/>
    </dgm:pt>
    <dgm:pt modelId="{97C9AD8E-758F-48F8-AC0E-D3B46351300D}" type="pres">
      <dgm:prSet presAssocID="{07CBC5EE-E45A-42A4-820E-1C81D621746E}" presName="parentLin" presStyleCnt="0"/>
      <dgm:spPr/>
    </dgm:pt>
    <dgm:pt modelId="{4D6FD2AF-F2E0-4DEB-95DA-A32F8F16AE22}" type="pres">
      <dgm:prSet presAssocID="{07CBC5EE-E45A-42A4-820E-1C81D621746E}" presName="parentLeftMargin" presStyleLbl="node1" presStyleIdx="0" presStyleCnt="3"/>
      <dgm:spPr/>
    </dgm:pt>
    <dgm:pt modelId="{77F41F8F-B96C-4BD8-9CC0-2EC5AB4C7B8C}" type="pres">
      <dgm:prSet presAssocID="{07CBC5EE-E45A-42A4-820E-1C81D62174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AFD97FA-2CB2-47EB-9FA2-78CC6508E571}" type="pres">
      <dgm:prSet presAssocID="{07CBC5EE-E45A-42A4-820E-1C81D621746E}" presName="negativeSpace" presStyleCnt="0"/>
      <dgm:spPr/>
    </dgm:pt>
    <dgm:pt modelId="{698784E9-08D5-46FC-A73B-FD68092655EA}" type="pres">
      <dgm:prSet presAssocID="{07CBC5EE-E45A-42A4-820E-1C81D621746E}" presName="childText" presStyleLbl="conFgAcc1" presStyleIdx="0" presStyleCnt="3">
        <dgm:presLayoutVars>
          <dgm:bulletEnabled val="1"/>
        </dgm:presLayoutVars>
      </dgm:prSet>
      <dgm:spPr/>
    </dgm:pt>
    <dgm:pt modelId="{8A025114-938D-4D0A-85D2-49FEC4697E9C}" type="pres">
      <dgm:prSet presAssocID="{30011069-F802-46D4-9F31-E1DB0AA57DFF}" presName="spaceBetweenRectangles" presStyleCnt="0"/>
      <dgm:spPr/>
    </dgm:pt>
    <dgm:pt modelId="{680D6A79-97C7-45F0-95A9-C1416EF30B07}" type="pres">
      <dgm:prSet presAssocID="{78196FA2-D19A-4116-A73C-CB3FCBEFF37C}" presName="parentLin" presStyleCnt="0"/>
      <dgm:spPr/>
    </dgm:pt>
    <dgm:pt modelId="{6C73A68B-7407-4FBD-9D90-91CBA99D4E5F}" type="pres">
      <dgm:prSet presAssocID="{78196FA2-D19A-4116-A73C-CB3FCBEFF37C}" presName="parentLeftMargin" presStyleLbl="node1" presStyleIdx="0" presStyleCnt="3"/>
      <dgm:spPr/>
    </dgm:pt>
    <dgm:pt modelId="{D7EB4BCA-52D2-40DD-BA5A-9E248E6AABD2}" type="pres">
      <dgm:prSet presAssocID="{78196FA2-D19A-4116-A73C-CB3FCBEFF37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C0B913-D741-46E6-909E-4E8C231178E3}" type="pres">
      <dgm:prSet presAssocID="{78196FA2-D19A-4116-A73C-CB3FCBEFF37C}" presName="negativeSpace" presStyleCnt="0"/>
      <dgm:spPr/>
    </dgm:pt>
    <dgm:pt modelId="{CCA6AF42-C15B-4567-A98D-ABA521C9844F}" type="pres">
      <dgm:prSet presAssocID="{78196FA2-D19A-4116-A73C-CB3FCBEFF37C}" presName="childText" presStyleLbl="conFgAcc1" presStyleIdx="1" presStyleCnt="3">
        <dgm:presLayoutVars>
          <dgm:bulletEnabled val="1"/>
        </dgm:presLayoutVars>
      </dgm:prSet>
      <dgm:spPr/>
    </dgm:pt>
    <dgm:pt modelId="{5C9FE65D-9516-48BB-AE65-45553A051D28}" type="pres">
      <dgm:prSet presAssocID="{ADF906E6-25D6-4747-AFE6-5451024BAEB4}" presName="spaceBetweenRectangles" presStyleCnt="0"/>
      <dgm:spPr/>
    </dgm:pt>
    <dgm:pt modelId="{5B8BA118-ED9A-43E8-A51E-A4BE863B20FA}" type="pres">
      <dgm:prSet presAssocID="{2900ADE8-97BE-42B4-9616-65D57EA63468}" presName="parentLin" presStyleCnt="0"/>
      <dgm:spPr/>
    </dgm:pt>
    <dgm:pt modelId="{675280C9-3452-47A5-A320-EA9A3E3A0BF4}" type="pres">
      <dgm:prSet presAssocID="{2900ADE8-97BE-42B4-9616-65D57EA63468}" presName="parentLeftMargin" presStyleLbl="node1" presStyleIdx="1" presStyleCnt="3"/>
      <dgm:spPr/>
    </dgm:pt>
    <dgm:pt modelId="{CA3F2D94-9977-48E9-9C3A-42A157D54982}" type="pres">
      <dgm:prSet presAssocID="{2900ADE8-97BE-42B4-9616-65D57EA6346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7AB6272-B295-4911-A5F7-53B110410CBE}" type="pres">
      <dgm:prSet presAssocID="{2900ADE8-97BE-42B4-9616-65D57EA63468}" presName="negativeSpace" presStyleCnt="0"/>
      <dgm:spPr/>
    </dgm:pt>
    <dgm:pt modelId="{71EFD680-C728-44FD-83D3-FCBE26516D2E}" type="pres">
      <dgm:prSet presAssocID="{2900ADE8-97BE-42B4-9616-65D57EA6346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344800-0B59-47B3-B78C-AC10D221621E}" srcId="{7806679E-19B7-4B01-98D0-B0A43F8CD71A}" destId="{78196FA2-D19A-4116-A73C-CB3FCBEFF37C}" srcOrd="1" destOrd="0" parTransId="{85D6E88F-00F6-4AFF-A2EE-F293FFE9355F}" sibTransId="{ADF906E6-25D6-4747-AFE6-5451024BAEB4}"/>
    <dgm:cxn modelId="{C34E2814-B5F1-4307-A2CC-37ACB679F677}" srcId="{07CBC5EE-E45A-42A4-820E-1C81D621746E}" destId="{AD6A194F-B80D-4E6B-8068-0311938D3EE3}" srcOrd="2" destOrd="0" parTransId="{F06111D7-14D5-4643-BD21-45A767564433}" sibTransId="{C54387B7-E000-4431-9EC6-32A25C696818}"/>
    <dgm:cxn modelId="{B025A31E-E0E4-42A9-8413-946920DE71B1}" type="presOf" srcId="{2900ADE8-97BE-42B4-9616-65D57EA63468}" destId="{675280C9-3452-47A5-A320-EA9A3E3A0BF4}" srcOrd="0" destOrd="0" presId="urn:microsoft.com/office/officeart/2005/8/layout/list1"/>
    <dgm:cxn modelId="{39566327-5FFE-4DC8-A6B8-641E0E110E74}" type="presOf" srcId="{FE6FEA96-4AB8-4352-B26E-8A63D75963A7}" destId="{CCA6AF42-C15B-4567-A98D-ABA521C9844F}" srcOrd="0" destOrd="1" presId="urn:microsoft.com/office/officeart/2005/8/layout/list1"/>
    <dgm:cxn modelId="{F572D432-2997-4074-B2CC-F330B396E11A}" type="presOf" srcId="{4E849593-1730-4015-8779-697F98886423}" destId="{698784E9-08D5-46FC-A73B-FD68092655EA}" srcOrd="0" destOrd="1" presId="urn:microsoft.com/office/officeart/2005/8/layout/list1"/>
    <dgm:cxn modelId="{D6DEC53A-9EED-4D4D-8C99-5DE74CFD7EA6}" type="presOf" srcId="{71BC3E15-ACAD-41C5-BA4A-37C8299C4255}" destId="{CCA6AF42-C15B-4567-A98D-ABA521C9844F}" srcOrd="0" destOrd="0" presId="urn:microsoft.com/office/officeart/2005/8/layout/list1"/>
    <dgm:cxn modelId="{57B34260-DA44-494A-9E01-D5E5D08F7EFF}" srcId="{78196FA2-D19A-4116-A73C-CB3FCBEFF37C}" destId="{71BC3E15-ACAD-41C5-BA4A-37C8299C4255}" srcOrd="0" destOrd="0" parTransId="{1D8869B8-4EC8-4087-BDE2-5AAA4C3D66D8}" sibTransId="{F04A183E-BF74-450F-9742-A15395B952B1}"/>
    <dgm:cxn modelId="{69C23E49-17BA-477A-B28F-4313CEB18CA5}" srcId="{07CBC5EE-E45A-42A4-820E-1C81D621746E}" destId="{4E849593-1730-4015-8779-697F98886423}" srcOrd="1" destOrd="0" parTransId="{125500DD-A307-44BB-88C3-1C3D6F9F9CB5}" sibTransId="{99B96A96-454A-457C-82AD-1EBBF5029257}"/>
    <dgm:cxn modelId="{E0A7AD69-4989-4641-964B-787FDAFA772A}" type="presOf" srcId="{61AF5312-75A2-4329-B055-86225DBE7CD9}" destId="{71EFD680-C728-44FD-83D3-FCBE26516D2E}" srcOrd="0" destOrd="0" presId="urn:microsoft.com/office/officeart/2005/8/layout/list1"/>
    <dgm:cxn modelId="{2304E87E-1421-43A5-A89F-F64CB582118F}" type="presOf" srcId="{7806679E-19B7-4B01-98D0-B0A43F8CD71A}" destId="{7780786E-00B9-42A6-B05E-49DC0696A88E}" srcOrd="0" destOrd="0" presId="urn:microsoft.com/office/officeart/2005/8/layout/list1"/>
    <dgm:cxn modelId="{166AB594-BAC5-4E0F-ACB2-798546FEE1A8}" type="presOf" srcId="{2900ADE8-97BE-42B4-9616-65D57EA63468}" destId="{CA3F2D94-9977-48E9-9C3A-42A157D54982}" srcOrd="1" destOrd="0" presId="urn:microsoft.com/office/officeart/2005/8/layout/list1"/>
    <dgm:cxn modelId="{42C2799B-BD31-4802-87F9-86E50CB55D11}" type="presOf" srcId="{7115FE6C-E161-48A2-B1E6-9837CA65FCC0}" destId="{71EFD680-C728-44FD-83D3-FCBE26516D2E}" srcOrd="0" destOrd="1" presId="urn:microsoft.com/office/officeart/2005/8/layout/list1"/>
    <dgm:cxn modelId="{9193AE9B-9B5B-4942-92CE-4A5E5AE52EBE}" srcId="{78196FA2-D19A-4116-A73C-CB3FCBEFF37C}" destId="{FE6FEA96-4AB8-4352-B26E-8A63D75963A7}" srcOrd="1" destOrd="0" parTransId="{8A2BF702-88F3-4FC0-AB3F-77408ECC3B4D}" sibTransId="{0FF13AEB-E857-4FE1-8286-0CD5A6BBEA2C}"/>
    <dgm:cxn modelId="{B1617BA4-D47C-4502-B9DB-95C776DCC98C}" srcId="{7806679E-19B7-4B01-98D0-B0A43F8CD71A}" destId="{2900ADE8-97BE-42B4-9616-65D57EA63468}" srcOrd="2" destOrd="0" parTransId="{F3E1CC52-8AD9-492C-8A2D-AB1E3F06D0EE}" sibTransId="{776ADB92-0307-4FD0-9330-EBA0C00D581A}"/>
    <dgm:cxn modelId="{FF4770A5-2D5F-448F-85BE-54F64D5C9619}" type="presOf" srcId="{78196FA2-D19A-4116-A73C-CB3FCBEFF37C}" destId="{D7EB4BCA-52D2-40DD-BA5A-9E248E6AABD2}" srcOrd="1" destOrd="0" presId="urn:microsoft.com/office/officeart/2005/8/layout/list1"/>
    <dgm:cxn modelId="{621281A5-0B03-47C4-99C9-D23DBCE91D36}" type="presOf" srcId="{07CBC5EE-E45A-42A4-820E-1C81D621746E}" destId="{77F41F8F-B96C-4BD8-9CC0-2EC5AB4C7B8C}" srcOrd="1" destOrd="0" presId="urn:microsoft.com/office/officeart/2005/8/layout/list1"/>
    <dgm:cxn modelId="{A38D35AE-9970-4804-9BE8-523B4734FBF0}" type="presOf" srcId="{78196FA2-D19A-4116-A73C-CB3FCBEFF37C}" destId="{6C73A68B-7407-4FBD-9D90-91CBA99D4E5F}" srcOrd="0" destOrd="0" presId="urn:microsoft.com/office/officeart/2005/8/layout/list1"/>
    <dgm:cxn modelId="{79E1B5B2-05DD-44D5-A6FC-EA0C5764EA51}" srcId="{07CBC5EE-E45A-42A4-820E-1C81D621746E}" destId="{5E6783CE-EFBD-4784-9388-57CA249890BA}" srcOrd="0" destOrd="0" parTransId="{1E069373-60E5-4B24-BA22-E7BFE1D847FC}" sibTransId="{0BC912F5-3141-4D30-BB64-B7538A8DF7F4}"/>
    <dgm:cxn modelId="{40EF4FB4-5C46-4CF6-93CC-A980BFE65D06}" type="presOf" srcId="{8956842F-065F-4217-BA33-7CF9CEE750B5}" destId="{CCA6AF42-C15B-4567-A98D-ABA521C9844F}" srcOrd="0" destOrd="2" presId="urn:microsoft.com/office/officeart/2005/8/layout/list1"/>
    <dgm:cxn modelId="{8D4DE3C7-F516-40E2-8CB4-CF53D8A697CB}" srcId="{78196FA2-D19A-4116-A73C-CB3FCBEFF37C}" destId="{8956842F-065F-4217-BA33-7CF9CEE750B5}" srcOrd="2" destOrd="0" parTransId="{4C2191B5-5494-4EE8-B375-9B49CB7B55B2}" sibTransId="{27C1C7B9-A089-43A9-A252-A0734F61B9E3}"/>
    <dgm:cxn modelId="{1FDEADD3-5C55-462C-AF20-CE58B6FBB172}" type="presOf" srcId="{07CBC5EE-E45A-42A4-820E-1C81D621746E}" destId="{4D6FD2AF-F2E0-4DEB-95DA-A32F8F16AE22}" srcOrd="0" destOrd="0" presId="urn:microsoft.com/office/officeart/2005/8/layout/list1"/>
    <dgm:cxn modelId="{572A9ADA-00FD-474D-B060-F4D369A931F1}" srcId="{7806679E-19B7-4B01-98D0-B0A43F8CD71A}" destId="{07CBC5EE-E45A-42A4-820E-1C81D621746E}" srcOrd="0" destOrd="0" parTransId="{212921D7-B255-4088-A6ED-D5963279DD09}" sibTransId="{30011069-F802-46D4-9F31-E1DB0AA57DFF}"/>
    <dgm:cxn modelId="{0D5B73E1-996D-43EF-A909-2C9D61F74661}" srcId="{2900ADE8-97BE-42B4-9616-65D57EA63468}" destId="{7115FE6C-E161-48A2-B1E6-9837CA65FCC0}" srcOrd="1" destOrd="0" parTransId="{5A67D94A-6BCC-47B5-8990-ADB48D8A5CC0}" sibTransId="{34A7AD42-4E4D-4157-8A38-19DA41D938C1}"/>
    <dgm:cxn modelId="{44467EE1-3F36-42BF-9F12-80776CD91304}" type="presOf" srcId="{AD6A194F-B80D-4E6B-8068-0311938D3EE3}" destId="{698784E9-08D5-46FC-A73B-FD68092655EA}" srcOrd="0" destOrd="2" presId="urn:microsoft.com/office/officeart/2005/8/layout/list1"/>
    <dgm:cxn modelId="{B24282FB-6997-4BEB-8B13-D52876326F31}" type="presOf" srcId="{5E6783CE-EFBD-4784-9388-57CA249890BA}" destId="{698784E9-08D5-46FC-A73B-FD68092655EA}" srcOrd="0" destOrd="0" presId="urn:microsoft.com/office/officeart/2005/8/layout/list1"/>
    <dgm:cxn modelId="{2D5674FF-02A6-458E-A65B-5C8A147BB42B}" srcId="{2900ADE8-97BE-42B4-9616-65D57EA63468}" destId="{61AF5312-75A2-4329-B055-86225DBE7CD9}" srcOrd="0" destOrd="0" parTransId="{7C4B6891-9BF4-4BA8-A1F5-B4660E5BABEB}" sibTransId="{2AD14F34-9593-41DA-A17A-18424489257F}"/>
    <dgm:cxn modelId="{B863FB82-C14C-4A96-B45F-6BAE165B171E}" type="presParOf" srcId="{7780786E-00B9-42A6-B05E-49DC0696A88E}" destId="{97C9AD8E-758F-48F8-AC0E-D3B46351300D}" srcOrd="0" destOrd="0" presId="urn:microsoft.com/office/officeart/2005/8/layout/list1"/>
    <dgm:cxn modelId="{5A52785A-D0B5-4073-A3C4-D8D7C40FF2D5}" type="presParOf" srcId="{97C9AD8E-758F-48F8-AC0E-D3B46351300D}" destId="{4D6FD2AF-F2E0-4DEB-95DA-A32F8F16AE22}" srcOrd="0" destOrd="0" presId="urn:microsoft.com/office/officeart/2005/8/layout/list1"/>
    <dgm:cxn modelId="{55E72652-6C53-401D-B820-AC665460096A}" type="presParOf" srcId="{97C9AD8E-758F-48F8-AC0E-D3B46351300D}" destId="{77F41F8F-B96C-4BD8-9CC0-2EC5AB4C7B8C}" srcOrd="1" destOrd="0" presId="urn:microsoft.com/office/officeart/2005/8/layout/list1"/>
    <dgm:cxn modelId="{66F4D819-5AF7-473F-AAB5-6017BBE744FD}" type="presParOf" srcId="{7780786E-00B9-42A6-B05E-49DC0696A88E}" destId="{3AFD97FA-2CB2-47EB-9FA2-78CC6508E571}" srcOrd="1" destOrd="0" presId="urn:microsoft.com/office/officeart/2005/8/layout/list1"/>
    <dgm:cxn modelId="{3DEB71CE-5660-4A9F-8385-224719DBFE85}" type="presParOf" srcId="{7780786E-00B9-42A6-B05E-49DC0696A88E}" destId="{698784E9-08D5-46FC-A73B-FD68092655EA}" srcOrd="2" destOrd="0" presId="urn:microsoft.com/office/officeart/2005/8/layout/list1"/>
    <dgm:cxn modelId="{CC618C31-8AE8-4CD7-9F6F-1F12978B19DB}" type="presParOf" srcId="{7780786E-00B9-42A6-B05E-49DC0696A88E}" destId="{8A025114-938D-4D0A-85D2-49FEC4697E9C}" srcOrd="3" destOrd="0" presId="urn:microsoft.com/office/officeart/2005/8/layout/list1"/>
    <dgm:cxn modelId="{DEBF616D-3A38-43AB-92F5-40A7FC4E996F}" type="presParOf" srcId="{7780786E-00B9-42A6-B05E-49DC0696A88E}" destId="{680D6A79-97C7-45F0-95A9-C1416EF30B07}" srcOrd="4" destOrd="0" presId="urn:microsoft.com/office/officeart/2005/8/layout/list1"/>
    <dgm:cxn modelId="{AB49F180-45D6-46D0-BA83-CF6322B544D0}" type="presParOf" srcId="{680D6A79-97C7-45F0-95A9-C1416EF30B07}" destId="{6C73A68B-7407-4FBD-9D90-91CBA99D4E5F}" srcOrd="0" destOrd="0" presId="urn:microsoft.com/office/officeart/2005/8/layout/list1"/>
    <dgm:cxn modelId="{16390916-9A79-4414-ACB5-999EF80C95DA}" type="presParOf" srcId="{680D6A79-97C7-45F0-95A9-C1416EF30B07}" destId="{D7EB4BCA-52D2-40DD-BA5A-9E248E6AABD2}" srcOrd="1" destOrd="0" presId="urn:microsoft.com/office/officeart/2005/8/layout/list1"/>
    <dgm:cxn modelId="{9A427435-CDD9-41CB-8E00-3E3FDE8867EE}" type="presParOf" srcId="{7780786E-00B9-42A6-B05E-49DC0696A88E}" destId="{E9C0B913-D741-46E6-909E-4E8C231178E3}" srcOrd="5" destOrd="0" presId="urn:microsoft.com/office/officeart/2005/8/layout/list1"/>
    <dgm:cxn modelId="{6A726707-62A4-4471-88CD-B8E1992BFE13}" type="presParOf" srcId="{7780786E-00B9-42A6-B05E-49DC0696A88E}" destId="{CCA6AF42-C15B-4567-A98D-ABA521C9844F}" srcOrd="6" destOrd="0" presId="urn:microsoft.com/office/officeart/2005/8/layout/list1"/>
    <dgm:cxn modelId="{523967E3-5B11-4F5C-BE3B-2A3724BBC048}" type="presParOf" srcId="{7780786E-00B9-42A6-B05E-49DC0696A88E}" destId="{5C9FE65D-9516-48BB-AE65-45553A051D28}" srcOrd="7" destOrd="0" presId="urn:microsoft.com/office/officeart/2005/8/layout/list1"/>
    <dgm:cxn modelId="{B6C2BB16-9910-4F32-9AFB-7EEC64C4A857}" type="presParOf" srcId="{7780786E-00B9-42A6-B05E-49DC0696A88E}" destId="{5B8BA118-ED9A-43E8-A51E-A4BE863B20FA}" srcOrd="8" destOrd="0" presId="urn:microsoft.com/office/officeart/2005/8/layout/list1"/>
    <dgm:cxn modelId="{5502FF39-F097-4310-84A8-00977B8EE772}" type="presParOf" srcId="{5B8BA118-ED9A-43E8-A51E-A4BE863B20FA}" destId="{675280C9-3452-47A5-A320-EA9A3E3A0BF4}" srcOrd="0" destOrd="0" presId="urn:microsoft.com/office/officeart/2005/8/layout/list1"/>
    <dgm:cxn modelId="{138CE18B-F373-4E39-8BE1-EC5180F8636D}" type="presParOf" srcId="{5B8BA118-ED9A-43E8-A51E-A4BE863B20FA}" destId="{CA3F2D94-9977-48E9-9C3A-42A157D54982}" srcOrd="1" destOrd="0" presId="urn:microsoft.com/office/officeart/2005/8/layout/list1"/>
    <dgm:cxn modelId="{62ECD990-A241-4E5C-88EA-E2417B985EFB}" type="presParOf" srcId="{7780786E-00B9-42A6-B05E-49DC0696A88E}" destId="{67AB6272-B295-4911-A5F7-53B110410CBE}" srcOrd="9" destOrd="0" presId="urn:microsoft.com/office/officeart/2005/8/layout/list1"/>
    <dgm:cxn modelId="{A1C03077-DD48-4061-82C3-4620CBDEFF8F}" type="presParOf" srcId="{7780786E-00B9-42A6-B05E-49DC0696A88E}" destId="{71EFD680-C728-44FD-83D3-FCBE26516D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06AA4-3F58-4D65-94F3-3A2D128A95D8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62A3FFA-3A35-40C6-9ADF-B9C957102428}">
      <dgm:prSet phldrT="[Text]" custT="1"/>
      <dgm:spPr/>
      <dgm:t>
        <a:bodyPr/>
        <a:lstStyle/>
        <a:p>
          <a:r>
            <a:rPr lang="hr-HR" sz="1100"/>
            <a:t>Uspostavljanje temelja</a:t>
          </a:r>
        </a:p>
      </dgm:t>
    </dgm:pt>
    <dgm:pt modelId="{B5D59D85-0C86-4E17-89FE-191C6637B99A}" type="parTrans" cxnId="{E90A8D08-EBDA-40ED-961A-76C53425A769}">
      <dgm:prSet/>
      <dgm:spPr/>
      <dgm:t>
        <a:bodyPr/>
        <a:lstStyle/>
        <a:p>
          <a:endParaRPr lang="en-GB" sz="2800"/>
        </a:p>
      </dgm:t>
    </dgm:pt>
    <dgm:pt modelId="{278B9D77-DD00-4F0B-96A4-C38C6185C97D}" type="sibTrans" cxnId="{E90A8D08-EBDA-40ED-961A-76C53425A769}">
      <dgm:prSet/>
      <dgm:spPr/>
      <dgm:t>
        <a:bodyPr/>
        <a:lstStyle/>
        <a:p>
          <a:endParaRPr lang="en-GB" sz="2800"/>
        </a:p>
      </dgm:t>
    </dgm:pt>
    <dgm:pt modelId="{7BB62EDF-AC8D-4B8E-9F97-CB1C3322D386}">
      <dgm:prSet phldrT="[Text]" custT="1"/>
      <dgm:spPr/>
      <dgm:t>
        <a:bodyPr/>
        <a:lstStyle/>
        <a:p>
          <a:r>
            <a:rPr lang="hr-HR" sz="1100"/>
            <a:t>Ključni pokazatelji uspješnosti</a:t>
          </a:r>
        </a:p>
      </dgm:t>
    </dgm:pt>
    <dgm:pt modelId="{834AEB60-4661-4F2C-8D91-749203115206}" type="parTrans" cxnId="{A48D335B-3DDA-4BA8-8E80-32A36EBE2F87}">
      <dgm:prSet/>
      <dgm:spPr/>
      <dgm:t>
        <a:bodyPr/>
        <a:lstStyle/>
        <a:p>
          <a:endParaRPr lang="en-GB" sz="2800"/>
        </a:p>
      </dgm:t>
    </dgm:pt>
    <dgm:pt modelId="{01F43D34-5CA8-49BB-B454-FB9DF1E164C4}" type="sibTrans" cxnId="{A48D335B-3DDA-4BA8-8E80-32A36EBE2F87}">
      <dgm:prSet/>
      <dgm:spPr/>
      <dgm:t>
        <a:bodyPr/>
        <a:lstStyle/>
        <a:p>
          <a:endParaRPr lang="en-GB" sz="2800"/>
        </a:p>
      </dgm:t>
    </dgm:pt>
    <dgm:pt modelId="{1EE47437-F613-48B2-8047-199680C61761}">
      <dgm:prSet phldrT="[Text]" custT="1"/>
      <dgm:spPr/>
      <dgm:t>
        <a:bodyPr/>
        <a:lstStyle/>
        <a:p>
          <a:r>
            <a:rPr lang="hr-HR" sz="1100"/>
            <a:t>Definicija „održivog”</a:t>
          </a:r>
        </a:p>
      </dgm:t>
    </dgm:pt>
    <dgm:pt modelId="{68ED3B87-AEB8-4857-A17F-F1659B578628}" type="parTrans" cxnId="{B0251436-D376-4AA6-86B5-E4B6C5E49F0E}">
      <dgm:prSet/>
      <dgm:spPr/>
      <dgm:t>
        <a:bodyPr/>
        <a:lstStyle/>
        <a:p>
          <a:endParaRPr lang="en-GB" sz="2800"/>
        </a:p>
      </dgm:t>
    </dgm:pt>
    <dgm:pt modelId="{8ABC6182-464C-4AAC-9698-E079E601499D}" type="sibTrans" cxnId="{B0251436-D376-4AA6-86B5-E4B6C5E49F0E}">
      <dgm:prSet/>
      <dgm:spPr/>
      <dgm:t>
        <a:bodyPr/>
        <a:lstStyle/>
        <a:p>
          <a:endParaRPr lang="en-GB" sz="2800"/>
        </a:p>
      </dgm:t>
    </dgm:pt>
    <dgm:pt modelId="{E0F597A1-1782-4164-942A-29A999088E8A}">
      <dgm:prSet phldrT="[Text]" custT="1"/>
      <dgm:spPr/>
      <dgm:t>
        <a:bodyPr/>
        <a:lstStyle/>
        <a:p>
          <a:r>
            <a:rPr lang="hr-HR" sz="1100"/>
            <a:t>Praćenje podataka i izvješćivanje o njima</a:t>
          </a:r>
        </a:p>
      </dgm:t>
    </dgm:pt>
    <dgm:pt modelId="{56A31834-5CAA-4B37-8E9C-44423758D6B7}" type="parTrans" cxnId="{D6CDDFD6-22CA-44E3-AA96-E9A4ABDF790E}">
      <dgm:prSet/>
      <dgm:spPr/>
      <dgm:t>
        <a:bodyPr/>
        <a:lstStyle/>
        <a:p>
          <a:endParaRPr lang="en-GB" sz="2800"/>
        </a:p>
      </dgm:t>
    </dgm:pt>
    <dgm:pt modelId="{64D70002-5E2D-44D0-B1CE-D91780EBEB98}" type="sibTrans" cxnId="{D6CDDFD6-22CA-44E3-AA96-E9A4ABDF790E}">
      <dgm:prSet/>
      <dgm:spPr/>
      <dgm:t>
        <a:bodyPr/>
        <a:lstStyle/>
        <a:p>
          <a:endParaRPr lang="en-GB" sz="2800"/>
        </a:p>
      </dgm:t>
    </dgm:pt>
    <dgm:pt modelId="{CE4CBBE6-2D1D-4D02-8785-910BA7937746}">
      <dgm:prSet phldrT="[Text]" custT="1"/>
      <dgm:spPr/>
      <dgm:t>
        <a:bodyPr/>
        <a:lstStyle/>
        <a:p>
          <a:r>
            <a:rPr lang="hr-HR" sz="1100"/>
            <a:t>Pilot-projekti i uvođenje</a:t>
          </a:r>
        </a:p>
      </dgm:t>
    </dgm:pt>
    <dgm:pt modelId="{69987E6E-7AE9-4CD7-B725-227F2360ECDD}" type="parTrans" cxnId="{6E827339-ACA9-4F6E-BA6C-5D8DDFB9D36D}">
      <dgm:prSet/>
      <dgm:spPr/>
      <dgm:t>
        <a:bodyPr/>
        <a:lstStyle/>
        <a:p>
          <a:endParaRPr lang="en-GB" sz="2800"/>
        </a:p>
      </dgm:t>
    </dgm:pt>
    <dgm:pt modelId="{422037D9-3FC7-47D0-B1F0-78A8F3AD569D}" type="sibTrans" cxnId="{6E827339-ACA9-4F6E-BA6C-5D8DDFB9D36D}">
      <dgm:prSet/>
      <dgm:spPr/>
      <dgm:t>
        <a:bodyPr/>
        <a:lstStyle/>
        <a:p>
          <a:endParaRPr lang="en-GB" sz="2800"/>
        </a:p>
      </dgm:t>
    </dgm:pt>
    <dgm:pt modelId="{70D7C584-8DD8-42E0-A28E-6B788637F43B}">
      <dgm:prSet phldrT="[Text]" custT="1"/>
      <dgm:spPr/>
      <dgm:t>
        <a:bodyPr/>
        <a:lstStyle/>
        <a:p>
          <a:r>
            <a:rPr lang="hr-HR" sz="1100"/>
            <a:t>Izvješćivanje o rezultatima</a:t>
          </a:r>
        </a:p>
      </dgm:t>
    </dgm:pt>
    <dgm:pt modelId="{5A4DA523-5A2F-488F-B5F4-F1EF12BB8A73}" type="parTrans" cxnId="{D7926AA5-E7E7-458B-80FB-DB0FD2B12C87}">
      <dgm:prSet/>
      <dgm:spPr/>
      <dgm:t>
        <a:bodyPr/>
        <a:lstStyle/>
        <a:p>
          <a:endParaRPr lang="en-GB" sz="2800"/>
        </a:p>
      </dgm:t>
    </dgm:pt>
    <dgm:pt modelId="{651DA5FE-3CF0-44FD-AAC3-927FA3A24C86}" type="sibTrans" cxnId="{D7926AA5-E7E7-458B-80FB-DB0FD2B12C87}">
      <dgm:prSet/>
      <dgm:spPr/>
      <dgm:t>
        <a:bodyPr/>
        <a:lstStyle/>
        <a:p>
          <a:endParaRPr lang="en-GB" sz="2800"/>
        </a:p>
      </dgm:t>
    </dgm:pt>
    <dgm:pt modelId="{6E7301A6-1BC8-466F-9D2B-FCE07EF2D816}" type="pres">
      <dgm:prSet presAssocID="{D7706AA4-3F58-4D65-94F3-3A2D128A95D8}" presName="Name0" presStyleCnt="0">
        <dgm:presLayoutVars>
          <dgm:dir/>
          <dgm:resizeHandles val="exact"/>
        </dgm:presLayoutVars>
      </dgm:prSet>
      <dgm:spPr/>
    </dgm:pt>
    <dgm:pt modelId="{9DED7D2C-9338-483D-BFD4-F8AC513E7B56}" type="pres">
      <dgm:prSet presAssocID="{F62A3FFA-3A35-40C6-9ADF-B9C957102428}" presName="parTxOnly" presStyleLbl="node1" presStyleIdx="0" presStyleCnt="6">
        <dgm:presLayoutVars>
          <dgm:bulletEnabled val="1"/>
        </dgm:presLayoutVars>
      </dgm:prSet>
      <dgm:spPr/>
    </dgm:pt>
    <dgm:pt modelId="{D0BF135C-3847-4BCF-A6D0-E0411D155CBA}" type="pres">
      <dgm:prSet presAssocID="{278B9D77-DD00-4F0B-96A4-C38C6185C97D}" presName="parSpace" presStyleCnt="0"/>
      <dgm:spPr/>
    </dgm:pt>
    <dgm:pt modelId="{4D6D4923-1F1B-46D3-BFB6-B7A728C6D7B4}" type="pres">
      <dgm:prSet presAssocID="{7BB62EDF-AC8D-4B8E-9F97-CB1C3322D386}" presName="parTxOnly" presStyleLbl="node1" presStyleIdx="1" presStyleCnt="6">
        <dgm:presLayoutVars>
          <dgm:bulletEnabled val="1"/>
        </dgm:presLayoutVars>
      </dgm:prSet>
      <dgm:spPr/>
    </dgm:pt>
    <dgm:pt modelId="{32E8AEB3-7554-4287-8EF2-13051E5F45E1}" type="pres">
      <dgm:prSet presAssocID="{01F43D34-5CA8-49BB-B454-FB9DF1E164C4}" presName="parSpace" presStyleCnt="0"/>
      <dgm:spPr/>
    </dgm:pt>
    <dgm:pt modelId="{119A32C9-99C1-4BD2-89EA-72A7B3B3290F}" type="pres">
      <dgm:prSet presAssocID="{1EE47437-F613-48B2-8047-199680C61761}" presName="parTxOnly" presStyleLbl="node1" presStyleIdx="2" presStyleCnt="6">
        <dgm:presLayoutVars>
          <dgm:bulletEnabled val="1"/>
        </dgm:presLayoutVars>
      </dgm:prSet>
      <dgm:spPr/>
    </dgm:pt>
    <dgm:pt modelId="{E255CCC6-8221-4D49-B07B-B601D36E5026}" type="pres">
      <dgm:prSet presAssocID="{8ABC6182-464C-4AAC-9698-E079E601499D}" presName="parSpace" presStyleCnt="0"/>
      <dgm:spPr/>
    </dgm:pt>
    <dgm:pt modelId="{1ED2106B-0E84-43DF-B963-7549C3002BC4}" type="pres">
      <dgm:prSet presAssocID="{E0F597A1-1782-4164-942A-29A999088E8A}" presName="parTxOnly" presStyleLbl="node1" presStyleIdx="3" presStyleCnt="6">
        <dgm:presLayoutVars>
          <dgm:bulletEnabled val="1"/>
        </dgm:presLayoutVars>
      </dgm:prSet>
      <dgm:spPr/>
    </dgm:pt>
    <dgm:pt modelId="{FB17CE46-D7DF-44A7-ADD1-CDAD6215105E}" type="pres">
      <dgm:prSet presAssocID="{64D70002-5E2D-44D0-B1CE-D91780EBEB98}" presName="parSpace" presStyleCnt="0"/>
      <dgm:spPr/>
    </dgm:pt>
    <dgm:pt modelId="{07B3BC39-AAFC-4738-8CAD-4A2F61C92838}" type="pres">
      <dgm:prSet presAssocID="{CE4CBBE6-2D1D-4D02-8785-910BA7937746}" presName="parTxOnly" presStyleLbl="node1" presStyleIdx="4" presStyleCnt="6">
        <dgm:presLayoutVars>
          <dgm:bulletEnabled val="1"/>
        </dgm:presLayoutVars>
      </dgm:prSet>
      <dgm:spPr/>
    </dgm:pt>
    <dgm:pt modelId="{2968F29D-BCED-4BB9-B522-B67B5795334D}" type="pres">
      <dgm:prSet presAssocID="{422037D9-3FC7-47D0-B1F0-78A8F3AD569D}" presName="parSpace" presStyleCnt="0"/>
      <dgm:spPr/>
    </dgm:pt>
    <dgm:pt modelId="{DFAFD75A-B0E2-4778-A2F0-0F149025CA40}" type="pres">
      <dgm:prSet presAssocID="{70D7C584-8DD8-42E0-A28E-6B788637F43B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E90A8D08-EBDA-40ED-961A-76C53425A769}" srcId="{D7706AA4-3F58-4D65-94F3-3A2D128A95D8}" destId="{F62A3FFA-3A35-40C6-9ADF-B9C957102428}" srcOrd="0" destOrd="0" parTransId="{B5D59D85-0C86-4E17-89FE-191C6637B99A}" sibTransId="{278B9D77-DD00-4F0B-96A4-C38C6185C97D}"/>
    <dgm:cxn modelId="{D4D2A82C-2B81-4892-B5FC-6C21C49A2DF0}" type="presOf" srcId="{D7706AA4-3F58-4D65-94F3-3A2D128A95D8}" destId="{6E7301A6-1BC8-466F-9D2B-FCE07EF2D816}" srcOrd="0" destOrd="0" presId="urn:microsoft.com/office/officeart/2005/8/layout/hChevron3"/>
    <dgm:cxn modelId="{B0251436-D376-4AA6-86B5-E4B6C5E49F0E}" srcId="{D7706AA4-3F58-4D65-94F3-3A2D128A95D8}" destId="{1EE47437-F613-48B2-8047-199680C61761}" srcOrd="2" destOrd="0" parTransId="{68ED3B87-AEB8-4857-A17F-F1659B578628}" sibTransId="{8ABC6182-464C-4AAC-9698-E079E601499D}"/>
    <dgm:cxn modelId="{6E827339-ACA9-4F6E-BA6C-5D8DDFB9D36D}" srcId="{D7706AA4-3F58-4D65-94F3-3A2D128A95D8}" destId="{CE4CBBE6-2D1D-4D02-8785-910BA7937746}" srcOrd="4" destOrd="0" parTransId="{69987E6E-7AE9-4CD7-B725-227F2360ECDD}" sibTransId="{422037D9-3FC7-47D0-B1F0-78A8F3AD569D}"/>
    <dgm:cxn modelId="{A48D335B-3DDA-4BA8-8E80-32A36EBE2F87}" srcId="{D7706AA4-3F58-4D65-94F3-3A2D128A95D8}" destId="{7BB62EDF-AC8D-4B8E-9F97-CB1C3322D386}" srcOrd="1" destOrd="0" parTransId="{834AEB60-4661-4F2C-8D91-749203115206}" sibTransId="{01F43D34-5CA8-49BB-B454-FB9DF1E164C4}"/>
    <dgm:cxn modelId="{81156797-461E-49FA-BA00-6399E7DE7A5A}" type="presOf" srcId="{70D7C584-8DD8-42E0-A28E-6B788637F43B}" destId="{DFAFD75A-B0E2-4778-A2F0-0F149025CA40}" srcOrd="0" destOrd="0" presId="urn:microsoft.com/office/officeart/2005/8/layout/hChevron3"/>
    <dgm:cxn modelId="{D7926AA5-E7E7-458B-80FB-DB0FD2B12C87}" srcId="{D7706AA4-3F58-4D65-94F3-3A2D128A95D8}" destId="{70D7C584-8DD8-42E0-A28E-6B788637F43B}" srcOrd="5" destOrd="0" parTransId="{5A4DA523-5A2F-488F-B5F4-F1EF12BB8A73}" sibTransId="{651DA5FE-3CF0-44FD-AAC3-927FA3A24C86}"/>
    <dgm:cxn modelId="{FCAEA9B6-4396-4E33-8208-7434855D9BCD}" type="presOf" srcId="{F62A3FFA-3A35-40C6-9ADF-B9C957102428}" destId="{9DED7D2C-9338-483D-BFD4-F8AC513E7B56}" srcOrd="0" destOrd="0" presId="urn:microsoft.com/office/officeart/2005/8/layout/hChevron3"/>
    <dgm:cxn modelId="{183A29BA-6087-44E5-86C9-DDEE0185FBA5}" type="presOf" srcId="{CE4CBBE6-2D1D-4D02-8785-910BA7937746}" destId="{07B3BC39-AAFC-4738-8CAD-4A2F61C92838}" srcOrd="0" destOrd="0" presId="urn:microsoft.com/office/officeart/2005/8/layout/hChevron3"/>
    <dgm:cxn modelId="{D6CDDFD6-22CA-44E3-AA96-E9A4ABDF790E}" srcId="{D7706AA4-3F58-4D65-94F3-3A2D128A95D8}" destId="{E0F597A1-1782-4164-942A-29A999088E8A}" srcOrd="3" destOrd="0" parTransId="{56A31834-5CAA-4B37-8E9C-44423758D6B7}" sibTransId="{64D70002-5E2D-44D0-B1CE-D91780EBEB98}"/>
    <dgm:cxn modelId="{136BD0DA-2430-4475-B33B-4344A22263A1}" type="presOf" srcId="{1EE47437-F613-48B2-8047-199680C61761}" destId="{119A32C9-99C1-4BD2-89EA-72A7B3B3290F}" srcOrd="0" destOrd="0" presId="urn:microsoft.com/office/officeart/2005/8/layout/hChevron3"/>
    <dgm:cxn modelId="{9F45E1E1-4EB1-4571-8F22-12C7225520ED}" type="presOf" srcId="{E0F597A1-1782-4164-942A-29A999088E8A}" destId="{1ED2106B-0E84-43DF-B963-7549C3002BC4}" srcOrd="0" destOrd="0" presId="urn:microsoft.com/office/officeart/2005/8/layout/hChevron3"/>
    <dgm:cxn modelId="{B25439F4-C972-4842-BCA4-634EDE5D39A0}" type="presOf" srcId="{7BB62EDF-AC8D-4B8E-9F97-CB1C3322D386}" destId="{4D6D4923-1F1B-46D3-BFB6-B7A728C6D7B4}" srcOrd="0" destOrd="0" presId="urn:microsoft.com/office/officeart/2005/8/layout/hChevron3"/>
    <dgm:cxn modelId="{F5DA08C8-A597-47EF-B1D4-CE58D63B15E5}" type="presParOf" srcId="{6E7301A6-1BC8-466F-9D2B-FCE07EF2D816}" destId="{9DED7D2C-9338-483D-BFD4-F8AC513E7B56}" srcOrd="0" destOrd="0" presId="urn:microsoft.com/office/officeart/2005/8/layout/hChevron3"/>
    <dgm:cxn modelId="{1B60EC1A-C5C7-4B16-8FB4-DD74A4E2C281}" type="presParOf" srcId="{6E7301A6-1BC8-466F-9D2B-FCE07EF2D816}" destId="{D0BF135C-3847-4BCF-A6D0-E0411D155CBA}" srcOrd="1" destOrd="0" presId="urn:microsoft.com/office/officeart/2005/8/layout/hChevron3"/>
    <dgm:cxn modelId="{F3C35502-5F06-4B58-8970-4B6506569B45}" type="presParOf" srcId="{6E7301A6-1BC8-466F-9D2B-FCE07EF2D816}" destId="{4D6D4923-1F1B-46D3-BFB6-B7A728C6D7B4}" srcOrd="2" destOrd="0" presId="urn:microsoft.com/office/officeart/2005/8/layout/hChevron3"/>
    <dgm:cxn modelId="{750262FC-224B-4292-9209-0AE631858C44}" type="presParOf" srcId="{6E7301A6-1BC8-466F-9D2B-FCE07EF2D816}" destId="{32E8AEB3-7554-4287-8EF2-13051E5F45E1}" srcOrd="3" destOrd="0" presId="urn:microsoft.com/office/officeart/2005/8/layout/hChevron3"/>
    <dgm:cxn modelId="{74D04455-64D5-495C-814E-C9B3551EBA38}" type="presParOf" srcId="{6E7301A6-1BC8-466F-9D2B-FCE07EF2D816}" destId="{119A32C9-99C1-4BD2-89EA-72A7B3B3290F}" srcOrd="4" destOrd="0" presId="urn:microsoft.com/office/officeart/2005/8/layout/hChevron3"/>
    <dgm:cxn modelId="{B383C1A2-D8A5-476C-85AD-48DA47EB43A9}" type="presParOf" srcId="{6E7301A6-1BC8-466F-9D2B-FCE07EF2D816}" destId="{E255CCC6-8221-4D49-B07B-B601D36E5026}" srcOrd="5" destOrd="0" presId="urn:microsoft.com/office/officeart/2005/8/layout/hChevron3"/>
    <dgm:cxn modelId="{DD5D8382-92CF-47FF-8ED1-9B3A463CA8AB}" type="presParOf" srcId="{6E7301A6-1BC8-466F-9D2B-FCE07EF2D816}" destId="{1ED2106B-0E84-43DF-B963-7549C3002BC4}" srcOrd="6" destOrd="0" presId="urn:microsoft.com/office/officeart/2005/8/layout/hChevron3"/>
    <dgm:cxn modelId="{1AACB354-5341-4E1E-8216-63054FE05FFD}" type="presParOf" srcId="{6E7301A6-1BC8-466F-9D2B-FCE07EF2D816}" destId="{FB17CE46-D7DF-44A7-ADD1-CDAD6215105E}" srcOrd="7" destOrd="0" presId="urn:microsoft.com/office/officeart/2005/8/layout/hChevron3"/>
    <dgm:cxn modelId="{A1EC82C5-88AB-4AC0-89D5-B22391322390}" type="presParOf" srcId="{6E7301A6-1BC8-466F-9D2B-FCE07EF2D816}" destId="{07B3BC39-AAFC-4738-8CAD-4A2F61C92838}" srcOrd="8" destOrd="0" presId="urn:microsoft.com/office/officeart/2005/8/layout/hChevron3"/>
    <dgm:cxn modelId="{6C5815AD-CD92-403A-9472-E6F9233D956B}" type="presParOf" srcId="{6E7301A6-1BC8-466F-9D2B-FCE07EF2D816}" destId="{2968F29D-BCED-4BB9-B522-B67B5795334D}" srcOrd="9" destOrd="0" presId="urn:microsoft.com/office/officeart/2005/8/layout/hChevron3"/>
    <dgm:cxn modelId="{0CC600BD-764D-419A-B956-D740A9E06D09}" type="presParOf" srcId="{6E7301A6-1BC8-466F-9D2B-FCE07EF2D816}" destId="{DFAFD75A-B0E2-4778-A2F0-0F149025CA40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84E9-08D5-46FC-A73B-FD68092655EA}">
      <dsp:nvSpPr>
        <dsp:cNvPr id="0" name=""/>
        <dsp:cNvSpPr/>
      </dsp:nvSpPr>
      <dsp:spPr>
        <a:xfrm>
          <a:off x="0" y="215442"/>
          <a:ext cx="8136904" cy="111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249936" rIns="63151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Grad se obvezuje do 2020. postići 100 % javne nabave održivih mjerila.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i="1" kern="1200"/>
            <a:t>X</a:t>
          </a:r>
          <a:r>
            <a:rPr lang="hr-HR" sz="1600" kern="1200"/>
            <a:t> tona emisija stakleničkih plinova spremljeno nabavom do 2025.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i="1" kern="1200"/>
            <a:t>X</a:t>
          </a:r>
          <a:r>
            <a:rPr lang="hr-HR" sz="1600" kern="1200"/>
            <a:t> GWh ušteđene energije kroz javnu nabavu do 2020.</a:t>
          </a:r>
        </a:p>
      </dsp:txBody>
      <dsp:txXfrm>
        <a:off x="0" y="215442"/>
        <a:ext cx="8136904" cy="1115100"/>
      </dsp:txXfrm>
    </dsp:sp>
    <dsp:sp modelId="{77F41F8F-B96C-4BD8-9CC0-2EC5AB4C7B8C}">
      <dsp:nvSpPr>
        <dsp:cNvPr id="0" name=""/>
        <dsp:cNvSpPr/>
      </dsp:nvSpPr>
      <dsp:spPr>
        <a:xfrm>
          <a:off x="406845" y="38322"/>
          <a:ext cx="5695832" cy="35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Ciljevi organizacijske učinkovitosti za javnu nabavu</a:t>
          </a:r>
        </a:p>
      </dsp:txBody>
      <dsp:txXfrm>
        <a:off x="424138" y="55615"/>
        <a:ext cx="5661246" cy="319654"/>
      </dsp:txXfrm>
    </dsp:sp>
    <dsp:sp modelId="{CCA6AF42-C15B-4567-A98D-ABA521C9844F}">
      <dsp:nvSpPr>
        <dsp:cNvPr id="0" name=""/>
        <dsp:cNvSpPr/>
      </dsp:nvSpPr>
      <dsp:spPr>
        <a:xfrm>
          <a:off x="0" y="1572461"/>
          <a:ext cx="8136904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677871"/>
              <a:satOff val="1577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249936" rIns="63151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Do 2020. osigurati da nijedan proizvod za čišćenje ne sadržava opasne tvari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Do 2022. osigurati da svi novi kupljeni autobusi javnog prijevoza zadovoljavaju standarde iznimno niskih emisija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Do 2020. osigurati da se 100 % električne energije kupuje iz obnovljivih resursa</a:t>
          </a:r>
        </a:p>
      </dsp:txBody>
      <dsp:txXfrm>
        <a:off x="0" y="1572461"/>
        <a:ext cx="8136904" cy="1360800"/>
      </dsp:txXfrm>
    </dsp:sp>
    <dsp:sp modelId="{D7EB4BCA-52D2-40DD-BA5A-9E248E6AABD2}">
      <dsp:nvSpPr>
        <dsp:cNvPr id="0" name=""/>
        <dsp:cNvSpPr/>
      </dsp:nvSpPr>
      <dsp:spPr>
        <a:xfrm>
          <a:off x="406845" y="1395342"/>
          <a:ext cx="5695832" cy="354240"/>
        </a:xfrm>
        <a:prstGeom prst="roundRect">
          <a:avLst/>
        </a:prstGeom>
        <a:solidFill>
          <a:schemeClr val="accent5">
            <a:hueOff val="-3677871"/>
            <a:satOff val="1577"/>
            <a:lumOff val="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Ciljevi učinkovitosti po kategorijama za javnu nabavu</a:t>
          </a:r>
        </a:p>
      </dsp:txBody>
      <dsp:txXfrm>
        <a:off x="424138" y="1412635"/>
        <a:ext cx="5661246" cy="319654"/>
      </dsp:txXfrm>
    </dsp:sp>
    <dsp:sp modelId="{71EFD680-C728-44FD-83D3-FCBE26516D2E}">
      <dsp:nvSpPr>
        <dsp:cNvPr id="0" name=""/>
        <dsp:cNvSpPr/>
      </dsp:nvSpPr>
      <dsp:spPr>
        <a:xfrm>
          <a:off x="0" y="3175182"/>
          <a:ext cx="8136904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355743"/>
              <a:satOff val="3155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249936" rIns="63151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Sve osoblje zaduženo za javnu nabavu sudjelovat će na osposobljavanju za zelenu javnu nabavu do 2020.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/>
            <a:t>Smjernice o zelenoj javnoj nabavi bit će dostupne svim članovima osoblja na intranetu javnog tijela</a:t>
          </a:r>
        </a:p>
      </dsp:txBody>
      <dsp:txXfrm>
        <a:off x="0" y="3175182"/>
        <a:ext cx="8136904" cy="1323000"/>
      </dsp:txXfrm>
    </dsp:sp>
    <dsp:sp modelId="{CA3F2D94-9977-48E9-9C3A-42A157D54982}">
      <dsp:nvSpPr>
        <dsp:cNvPr id="0" name=""/>
        <dsp:cNvSpPr/>
      </dsp:nvSpPr>
      <dsp:spPr>
        <a:xfrm>
          <a:off x="406845" y="2998061"/>
          <a:ext cx="5695832" cy="354240"/>
        </a:xfrm>
        <a:prstGeom prst="roundRect">
          <a:avLst/>
        </a:prstGeom>
        <a:solidFill>
          <a:schemeClr val="accent5">
            <a:hueOff val="-7355743"/>
            <a:satOff val="3155"/>
            <a:lumOff val="1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Ciljevi operativne učinkovitosti po kategorijama za javnu nabavu</a:t>
          </a:r>
        </a:p>
      </dsp:txBody>
      <dsp:txXfrm>
        <a:off x="424138" y="3015354"/>
        <a:ext cx="5661246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D7D2C-9338-483D-BFD4-F8AC513E7B56}">
      <dsp:nvSpPr>
        <dsp:cNvPr id="0" name=""/>
        <dsp:cNvSpPr/>
      </dsp:nvSpPr>
      <dsp:spPr>
        <a:xfrm>
          <a:off x="984" y="289550"/>
          <a:ext cx="1612585" cy="64503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Uspostavljanje temelja</a:t>
          </a:r>
        </a:p>
      </dsp:txBody>
      <dsp:txXfrm>
        <a:off x="984" y="289550"/>
        <a:ext cx="1451327" cy="645034"/>
      </dsp:txXfrm>
    </dsp:sp>
    <dsp:sp modelId="{4D6D4923-1F1B-46D3-BFB6-B7A728C6D7B4}">
      <dsp:nvSpPr>
        <dsp:cNvPr id="0" name=""/>
        <dsp:cNvSpPr/>
      </dsp:nvSpPr>
      <dsp:spPr>
        <a:xfrm>
          <a:off x="1291052" y="289550"/>
          <a:ext cx="1612585" cy="645034"/>
        </a:xfrm>
        <a:prstGeom prst="chevron">
          <a:avLst/>
        </a:prstGeom>
        <a:solidFill>
          <a:schemeClr val="accent5">
            <a:hueOff val="-1471149"/>
            <a:satOff val="631"/>
            <a:lumOff val="2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Ključni pokazatelji uspješnosti</a:t>
          </a:r>
        </a:p>
      </dsp:txBody>
      <dsp:txXfrm>
        <a:off x="1613569" y="289550"/>
        <a:ext cx="967551" cy="645034"/>
      </dsp:txXfrm>
    </dsp:sp>
    <dsp:sp modelId="{119A32C9-99C1-4BD2-89EA-72A7B3B3290F}">
      <dsp:nvSpPr>
        <dsp:cNvPr id="0" name=""/>
        <dsp:cNvSpPr/>
      </dsp:nvSpPr>
      <dsp:spPr>
        <a:xfrm>
          <a:off x="2581121" y="289550"/>
          <a:ext cx="1612585" cy="645034"/>
        </a:xfrm>
        <a:prstGeom prst="chevron">
          <a:avLst/>
        </a:prstGeom>
        <a:solidFill>
          <a:schemeClr val="accent5">
            <a:hueOff val="-2942297"/>
            <a:satOff val="1262"/>
            <a:lumOff val="4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Definicija „održivog”</a:t>
          </a:r>
        </a:p>
      </dsp:txBody>
      <dsp:txXfrm>
        <a:off x="2903638" y="289550"/>
        <a:ext cx="967551" cy="645034"/>
      </dsp:txXfrm>
    </dsp:sp>
    <dsp:sp modelId="{1ED2106B-0E84-43DF-B963-7549C3002BC4}">
      <dsp:nvSpPr>
        <dsp:cNvPr id="0" name=""/>
        <dsp:cNvSpPr/>
      </dsp:nvSpPr>
      <dsp:spPr>
        <a:xfrm>
          <a:off x="3871189" y="289550"/>
          <a:ext cx="1612585" cy="645034"/>
        </a:xfrm>
        <a:prstGeom prst="chevron">
          <a:avLst/>
        </a:prstGeom>
        <a:solidFill>
          <a:schemeClr val="accent5">
            <a:hueOff val="-4413446"/>
            <a:satOff val="1893"/>
            <a:lumOff val="6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Praćenje podataka i izvješćivanje o njima</a:t>
          </a:r>
        </a:p>
      </dsp:txBody>
      <dsp:txXfrm>
        <a:off x="4193706" y="289550"/>
        <a:ext cx="967551" cy="645034"/>
      </dsp:txXfrm>
    </dsp:sp>
    <dsp:sp modelId="{07B3BC39-AAFC-4738-8CAD-4A2F61C92838}">
      <dsp:nvSpPr>
        <dsp:cNvPr id="0" name=""/>
        <dsp:cNvSpPr/>
      </dsp:nvSpPr>
      <dsp:spPr>
        <a:xfrm>
          <a:off x="5161257" y="289550"/>
          <a:ext cx="1612585" cy="645034"/>
        </a:xfrm>
        <a:prstGeom prst="chevron">
          <a:avLst/>
        </a:prstGeom>
        <a:solidFill>
          <a:schemeClr val="accent5">
            <a:hueOff val="-5884594"/>
            <a:satOff val="2524"/>
            <a:lumOff val="8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Pilot-projekti i uvođenje</a:t>
          </a:r>
        </a:p>
      </dsp:txBody>
      <dsp:txXfrm>
        <a:off x="5483774" y="289550"/>
        <a:ext cx="967551" cy="645034"/>
      </dsp:txXfrm>
    </dsp:sp>
    <dsp:sp modelId="{DFAFD75A-B0E2-4778-A2F0-0F149025CA40}">
      <dsp:nvSpPr>
        <dsp:cNvPr id="0" name=""/>
        <dsp:cNvSpPr/>
      </dsp:nvSpPr>
      <dsp:spPr>
        <a:xfrm>
          <a:off x="6451326" y="289550"/>
          <a:ext cx="1612585" cy="645034"/>
        </a:xfrm>
        <a:prstGeom prst="chevron">
          <a:avLst/>
        </a:prstGeom>
        <a:solidFill>
          <a:schemeClr val="accent5">
            <a:hueOff val="-7355743"/>
            <a:satOff val="3155"/>
            <a:lumOff val="1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Izvješćivanje o rezultatima</a:t>
          </a:r>
        </a:p>
      </dsp:txBody>
      <dsp:txXfrm>
        <a:off x="6773843" y="289550"/>
        <a:ext cx="967551" cy="645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5049-C8A4-4B42-9EA8-FDEB6DAD92DE}" type="datetimeFigureOut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F89D-39EE-42B2-A0B0-6100E5637B4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F5ACA-E06C-4B03-8FD7-3D0508624978}" type="datetimeFigureOut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5C34-7ABA-4084-B4AD-6675A8C1698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0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1569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2069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5744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8898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4637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1189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None/>
            </a:pPr>
            <a:endParaRPr lang="en-GB" sz="1200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0916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8663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None/>
            </a:pPr>
            <a:endParaRPr lang="en-GB" sz="1200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5041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60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29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7029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4348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7105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60003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89527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3479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9998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14251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18945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822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28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63511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3540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141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9570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728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5267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8461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545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flipH="1" flipV="1">
            <a:off x="0" y="1124743"/>
            <a:ext cx="9144000" cy="1656184"/>
          </a:xfrm>
          <a:prstGeom prst="rect">
            <a:avLst/>
          </a:prstGeom>
          <a:ln w="12700">
            <a:solidFill>
              <a:srgbClr val="FFFFFF"/>
            </a:solidFill>
          </a:ln>
        </p:spPr>
      </p:pic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 rot="10800000" flipH="1" flipV="1">
            <a:off x="-1" y="2708921"/>
            <a:ext cx="9144001" cy="129614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254001"/>
          </a:xfrm>
          <a:noFill/>
          <a:ln w="9525">
            <a:solidFill>
              <a:schemeClr val="bg1"/>
            </a:solidFill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B7A-6AC4-464F-B12E-DAD797DD5BFA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>
          <a:xfrm flipH="1" flipV="1">
            <a:off x="0" y="3977680"/>
            <a:ext cx="9144000" cy="288032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027" name="Picture 3" descr="C:\Users\Graphic\Desktop\Buying-Green-Handbook-3rd-Edition-ONLINE-high-res JMH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926" y="4221088"/>
            <a:ext cx="4464149" cy="786003"/>
          </a:xfrm>
          <a:prstGeom prst="rect">
            <a:avLst/>
          </a:prstGeom>
          <a:noFill/>
        </p:spPr>
      </p:pic>
      <p:pic>
        <p:nvPicPr>
          <p:cNvPr id="1026" name="Picture 2" descr="I:\A-Sustainable Economy and Procurement\Projects\GPP training and training materials - 24220\1 - GPP Toolkit\Design templates\path13856.png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33869" y="326640"/>
            <a:ext cx="1676262" cy="1158144"/>
          </a:xfrm>
          <a:prstGeom prst="rect">
            <a:avLst/>
          </a:prstGeom>
          <a:noFill/>
        </p:spPr>
      </p:pic>
      <p:pic>
        <p:nvPicPr>
          <p:cNvPr id="3" name="Picture 3" descr="I:\A-Sustainable Economy and Procurement\Projects\GPP training and training materials - 24220\1 - GPP Toolkit\Design templates\footer element.png"/>
          <p:cNvPicPr>
            <a:picLocks noChangeAspect="1" noChangeArrowheads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2365" y="6315501"/>
            <a:ext cx="719269" cy="5424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5558-8707-42F3-B9B6-FC80BF25BE10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88B7-7FAB-4415-BEAE-7D8009F33737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B7D-D489-4E0B-A194-EC20980ED2B1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D17-6C54-46FE-8696-F7DDA498E16B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016" y="2648894"/>
            <a:ext cx="7772400" cy="72007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IE" dirty="0"/>
              <a:t>PRODUCT 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4016" y="3368973"/>
            <a:ext cx="7772400" cy="564083"/>
          </a:xfrm>
        </p:spPr>
        <p:txBody>
          <a:bodyPr anchor="b">
            <a:noAutofit/>
          </a:bodyPr>
          <a:lstStyle>
            <a:lvl1pPr marL="0" indent="0">
              <a:buNone/>
              <a:defRPr sz="3200" i="1">
                <a:solidFill>
                  <a:srgbClr val="48484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Only for module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ED39-FABE-4C10-B109-733C66F6DE3C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 t="10900"/>
          <a:stretch>
            <a:fillRect/>
          </a:stretch>
        </p:blipFill>
        <p:spPr>
          <a:xfrm>
            <a:off x="36000" y="4137013"/>
            <a:ext cx="9000000" cy="2676363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76-C427-42CC-963D-516DE0B03F33}" type="datetime1">
              <a:rPr lang="en-IE" smtClean="0"/>
              <a:pPr/>
              <a:t>10/04/2019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80A7-644D-495E-8764-96A40D5F620E}" type="datetime1">
              <a:rPr lang="en-IE" smtClean="0"/>
              <a:pPr/>
              <a:t>10/04/2019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4008" y="1853134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Emphasis box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3814926" cy="36724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DCB4-0D4C-4F8A-BD45-EB9358823683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7161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6923"/>
            <a:ext cx="3814926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1967161"/>
            <a:ext cx="3816424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606923"/>
            <a:ext cx="3816424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4FB7-86E9-462B-B94E-617650CAF191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2" name="Picture 11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13" name="Picture 12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B31B-1A38-4AB7-91C6-0A3F788D850C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5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C33D-5D40-4E3A-8711-3777184CA250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09320"/>
            <a:ext cx="1738743" cy="457068"/>
          </a:xfrm>
          <a:prstGeom prst="rect">
            <a:avLst/>
          </a:prstGeom>
          <a:noFill/>
        </p:spPr>
      </p:pic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6056" y="1844824"/>
            <a:ext cx="3382878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Contact / Information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2484587"/>
            <a:ext cx="3382878" cy="274461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A8DB-2319-4F03-8EEA-B2787323BDF5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1D4-073C-47E7-A5A4-E52D585B1955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6040" y="6356350"/>
            <a:ext cx="4342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4" r:id="rId4"/>
    <p:sldLayoutId id="2147483660" r:id="rId5"/>
    <p:sldLayoutId id="2147483662" r:id="rId6"/>
    <p:sldLayoutId id="2147483654" r:id="rId7"/>
    <p:sldLayoutId id="2147483663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stainable-procurement.org/case-studies/" TargetMode="External"/><Relationship Id="rId3" Type="http://schemas.openxmlformats.org/officeDocument/2006/relationships/image" Target="../media/image21.jpeg"/><Relationship Id="rId7" Type="http://schemas.openxmlformats.org/officeDocument/2006/relationships/hyperlink" Target="http://www.procuraplus.org/public-authoriti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ppregions.eu/tenders/tender-models/" TargetMode="External"/><Relationship Id="rId5" Type="http://schemas.openxmlformats.org/officeDocument/2006/relationships/hyperlink" Target="http://www.gpp2020.eu/low-carbon-tenders/" TargetMode="External"/><Relationship Id="rId4" Type="http://schemas.openxmlformats.org/officeDocument/2006/relationships/hyperlink" Target="http://ec.europa.eu/environment/gpp/case_group_en.htm" TargetMode="External"/><Relationship Id="rId9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curaplus.org/events/monitoring-webinar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vironment/gpp/index_en.htm" TargetMode="External"/><Relationship Id="rId3" Type="http://schemas.openxmlformats.org/officeDocument/2006/relationships/image" Target="../media/image39.png"/><Relationship Id="rId7" Type="http://schemas.openxmlformats.org/officeDocument/2006/relationships/hyperlink" Target="http://ec.europa.eu/environment/gpp/case_group_en.ht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c.europa.eu/environment/gpp/pdf/CP_European_Commission_Brochure_webversion_small.pdf" TargetMode="External"/><Relationship Id="rId5" Type="http://schemas.openxmlformats.org/officeDocument/2006/relationships/hyperlink" Target="http://ec.europa.eu/environment/gpp/buying_handbook_en.htm" TargetMode="External"/><Relationship Id="rId4" Type="http://schemas.openxmlformats.org/officeDocument/2006/relationships/hyperlink" Target="http://www.procuraplus.org/manua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ur-lex.europa.eu/legal-content/HR/TXT/?uri=COM:2017:572:F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noProof="0" dirty="0"/>
              <a:t>Priručnik za osposobljavanje za zelenu javnu nabavu</a:t>
            </a:r>
            <a:br>
              <a:rPr lang="hr-HR" sz="2400" noProof="0" dirty="0"/>
            </a:br>
            <a:r>
              <a:rPr lang="hr-HR" sz="1600" i="1" noProof="0" dirty="0"/>
              <a:t>2. Strateški aspekti zelene javne nabave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Upoznavanje sa zelenom javnom nabavom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6875" y="1136050"/>
            <a:ext cx="7992119" cy="575270"/>
          </a:xfrm>
        </p:spPr>
        <p:txBody>
          <a:bodyPr/>
          <a:lstStyle/>
          <a:p>
            <a:r>
              <a:rPr lang="hr-HR" noProof="0" dirty="0"/>
              <a:t>Utvrdite dobru praksu</a:t>
            </a:r>
          </a:p>
        </p:txBody>
      </p:sp>
      <p:pic>
        <p:nvPicPr>
          <p:cNvPr id="9" name="Content Placeholder 8" descr="plan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040" y="1988840"/>
            <a:ext cx="3312000" cy="3964585"/>
          </a:xfr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0384" y="1736197"/>
            <a:ext cx="4114800" cy="1224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noProof="0" dirty="0"/>
              <a:t>Donositeljima odluka predstavite primjere uspješne zelene javne nabave iz stvarnosti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2040" y="2009056"/>
            <a:ext cx="3312368" cy="3924151"/>
          </a:xfrm>
          <a:prstGeom prst="rect">
            <a:avLst/>
          </a:prstGeom>
          <a:solidFill>
            <a:schemeClr val="accent4">
              <a:lumMod val="60000"/>
              <a:lumOff val="4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r-HR" sz="1600" dirty="0"/>
              <a:t>Saznajte više – dostupne studije slučajeva:</a:t>
            </a:r>
          </a:p>
          <a:p>
            <a:pPr>
              <a:spcAft>
                <a:spcPts val="600"/>
              </a:spcAft>
            </a:pPr>
            <a:r>
              <a:rPr lang="hr-HR" sz="1600" b="1" dirty="0"/>
              <a:t>Europska komisija </a:t>
            </a:r>
            <a:r>
              <a:rPr lang="hr-HR" sz="1600" dirty="0"/>
              <a:t>od 2010. objavljuje </a:t>
            </a:r>
            <a:r>
              <a:rPr lang="hr-HR" sz="1600" dirty="0">
                <a:hlinkClick r:id="rId4"/>
              </a:rPr>
              <a:t>primjere dobre prakse</a:t>
            </a:r>
            <a:r>
              <a:rPr lang="hr-HR" sz="1600" dirty="0"/>
              <a:t> </a:t>
            </a:r>
          </a:p>
          <a:p>
            <a:pPr>
              <a:spcAft>
                <a:spcPts val="600"/>
              </a:spcAft>
            </a:pPr>
            <a:r>
              <a:rPr lang="hr-HR" sz="1600" dirty="0"/>
              <a:t>U projektu </a:t>
            </a:r>
            <a:r>
              <a:rPr lang="hr-HR" sz="1600" b="1" dirty="0"/>
              <a:t>Zelena javna nabava (GPP) 2020. </a:t>
            </a:r>
            <a:r>
              <a:rPr lang="hr-HR" sz="1600" dirty="0"/>
              <a:t>objavljeno je više od </a:t>
            </a:r>
            <a:r>
              <a:rPr lang="hr-HR" sz="1600" dirty="0">
                <a:hlinkClick r:id="rId5"/>
              </a:rPr>
              <a:t>100 studija slučajeva</a:t>
            </a:r>
          </a:p>
          <a:p>
            <a:pPr>
              <a:spcAft>
                <a:spcPts val="600"/>
              </a:spcAft>
            </a:pPr>
            <a:r>
              <a:rPr lang="hr-HR" sz="1600" dirty="0"/>
              <a:t>U projektu </a:t>
            </a:r>
            <a:r>
              <a:rPr lang="hr-HR" sz="1600" b="1" dirty="0"/>
              <a:t>SPP Regije </a:t>
            </a:r>
            <a:r>
              <a:rPr lang="hr-HR" sz="1600" dirty="0"/>
              <a:t>objavljeno je </a:t>
            </a:r>
            <a:r>
              <a:rPr lang="hr-HR" sz="1600" dirty="0">
                <a:hlinkClick r:id="rId6"/>
              </a:rPr>
              <a:t>40 modela natječaja </a:t>
            </a:r>
            <a:r>
              <a:rPr lang="hr-HR" sz="1600" dirty="0"/>
              <a:t>zelene javne nabave</a:t>
            </a:r>
          </a:p>
          <a:p>
            <a:pPr>
              <a:spcAft>
                <a:spcPts val="600"/>
              </a:spcAft>
            </a:pPr>
            <a:r>
              <a:rPr lang="hr-HR" sz="1600" dirty="0"/>
              <a:t>Na mreži </a:t>
            </a:r>
            <a:r>
              <a:rPr lang="hr-HR" sz="1600" b="1" dirty="0" err="1"/>
              <a:t>Procura</a:t>
            </a:r>
            <a:r>
              <a:rPr lang="hr-HR" sz="1600" b="1" dirty="0"/>
              <a:t>+ Network </a:t>
            </a:r>
            <a:r>
              <a:rPr lang="hr-HR" sz="1600" dirty="0"/>
              <a:t>nalaze se </a:t>
            </a:r>
            <a:r>
              <a:rPr lang="hr-HR" sz="1600" dirty="0">
                <a:hlinkClick r:id="rId7"/>
              </a:rPr>
              <a:t>profili aktivnosti</a:t>
            </a:r>
            <a:r>
              <a:rPr lang="hr-HR" sz="1600" dirty="0"/>
              <a:t> svakog sudionika</a:t>
            </a:r>
          </a:p>
          <a:p>
            <a:pPr>
              <a:spcAft>
                <a:spcPts val="600"/>
              </a:spcAft>
            </a:pPr>
            <a:r>
              <a:rPr lang="hr-HR" sz="1600" dirty="0"/>
              <a:t>Na platformi </a:t>
            </a:r>
            <a:r>
              <a:rPr lang="hr-HR" sz="1600" b="1" dirty="0"/>
              <a:t>Održiva nabava </a:t>
            </a:r>
            <a:r>
              <a:rPr lang="hr-HR" sz="1600" dirty="0"/>
              <a:t>nalazi se </a:t>
            </a:r>
            <a:r>
              <a:rPr lang="hr-HR" sz="1600" dirty="0">
                <a:hlinkClick r:id="rId8"/>
              </a:rPr>
              <a:t>baza podataka o studijama slučajeva</a:t>
            </a:r>
          </a:p>
        </p:txBody>
      </p:sp>
      <p:pic>
        <p:nvPicPr>
          <p:cNvPr id="11" name="Picture 10" descr="mindmap-2123973_1920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38459" y="3516178"/>
            <a:ext cx="4176464" cy="253850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earch-2876776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35696" y="3212976"/>
            <a:ext cx="3070096" cy="307009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Upoznavanje sa zelenom javnom nabavom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Istražite trenutačnu praksu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44825"/>
            <a:ext cx="3394720" cy="18722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noProof="0"/>
              <a:t>Odmaknite se i proučite svoje postojeće sustave i prakse nabave...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20072" y="3429000"/>
            <a:ext cx="30243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/>
              <a:t>...mnoge organizacije shvate da već imaju osnovne temelje zelene javne nabave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ear-1015715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64088" y="2564904"/>
            <a:ext cx="3140968" cy="314096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Upoznavanje sa zelenom javnom nabavom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Kako je organizirana javna nabava?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44825"/>
            <a:ext cx="7643192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noProof="0"/>
              <a:t>Organizacija društva odredit će pristup zelenoj javnoj nabavi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9552" y="4509120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/>
              <a:t>Utvrdite strukture nabave u organizaciji</a:t>
            </a:r>
          </a:p>
          <a:p>
            <a:r>
              <a:rPr lang="hr-HR" sz="2400" b="1" i="1"/>
              <a:t>Gdje su najbolje prilike za provedbu?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544" y="2996952"/>
            <a:ext cx="571752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hr-HR" sz="2800">
                <a:solidFill>
                  <a:schemeClr val="tx2"/>
                </a:solidFill>
              </a:rPr>
              <a:t>Središnja nabava?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hr-HR" sz="2800">
                <a:solidFill>
                  <a:schemeClr val="tx2"/>
                </a:solidFill>
              </a:rPr>
              <a:t>Decentralizirana nabava?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hr-HR" sz="2800">
                <a:solidFill>
                  <a:schemeClr val="tx2"/>
                </a:solidFill>
              </a:rPr>
              <a:t>Pristup upravljanja kategorijom?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13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Prikupljanje podrške za zelenu javnu nabavu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Politika zelene javne nabave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04865"/>
            <a:ext cx="7643192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noProof="0"/>
              <a:t>Tri razine politike zelene javne nabave: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545" y="3021275"/>
            <a:ext cx="41044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>
                <a:solidFill>
                  <a:schemeClr val="tx2"/>
                </a:solidFill>
              </a:rPr>
              <a:t>Općenita obveza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>
                <a:solidFill>
                  <a:schemeClr val="tx2"/>
                </a:solidFill>
              </a:rPr>
              <a:t>Obveza u sklopu povezane politike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>
                <a:solidFill>
                  <a:schemeClr val="tx2"/>
                </a:solidFill>
              </a:rPr>
              <a:t>Sveobuhvatna politika zelene javne nabave</a:t>
            </a:r>
          </a:p>
        </p:txBody>
      </p:sp>
      <p:pic>
        <p:nvPicPr>
          <p:cNvPr id="10" name="Picture 9" descr="seedling-478316_1920.jpg"/>
          <p:cNvPicPr>
            <a:picLocks noChangeAspect="1"/>
          </p:cNvPicPr>
          <p:nvPr/>
        </p:nvPicPr>
        <p:blipFill>
          <a:blip r:embed="rId3" cstate="email">
            <a:lum bright="-12000"/>
          </a:blip>
          <a:stretch>
            <a:fillRect/>
          </a:stretch>
        </p:blipFill>
        <p:spPr>
          <a:xfrm>
            <a:off x="4427984" y="3165291"/>
            <a:ext cx="3851949" cy="25679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Prikupljanje podrške za zelenu javnu nabavu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sz="2400" noProof="0" dirty="0"/>
              <a:t>Politika zelene javne nabave – razvijanje ambicija politike u Barceloni </a:t>
            </a:r>
          </a:p>
        </p:txBody>
      </p:sp>
      <p:pic>
        <p:nvPicPr>
          <p:cNvPr id="7" name="Picture 6" descr="sagrada-familia-1028930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24128" y="1988840"/>
            <a:ext cx="2514079" cy="335210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962906" y="1994446"/>
            <a:ext cx="4481884" cy="454446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r-HR" sz="2400" b="1" noProof="0" dirty="0">
                <a:solidFill>
                  <a:schemeClr val="tx2"/>
                </a:solidFill>
              </a:rPr>
              <a:t>2015.</a:t>
            </a:r>
            <a:r>
              <a:rPr lang="hr-HR" sz="2400" b="1" noProof="0" dirty="0"/>
              <a:t> </a:t>
            </a:r>
            <a:r>
              <a:rPr lang="hr-HR" sz="2000" b="1" noProof="0" dirty="0"/>
              <a:t>– </a:t>
            </a:r>
            <a:r>
              <a:rPr lang="hr-HR" sz="2000" b="1" i="1" noProof="0" dirty="0"/>
              <a:t>Tehnička </a:t>
            </a:r>
            <a:r>
              <a:rPr lang="hr-HR" sz="2000" b="1" i="1" noProof="0" dirty="0" err="1"/>
              <a:t>uputstva</a:t>
            </a:r>
            <a:r>
              <a:rPr lang="hr-HR" sz="2000" b="1" i="1" noProof="0" dirty="0"/>
              <a:t> za primjenu mjerila održivosti </a:t>
            </a:r>
            <a:r>
              <a:rPr lang="hr-HR" sz="2000" noProof="0" dirty="0"/>
              <a:t>za 12 kategorija nabave visokog prioriteta. </a:t>
            </a:r>
          </a:p>
          <a:p>
            <a:pPr marL="0">
              <a:buNone/>
            </a:pPr>
            <a:r>
              <a:rPr lang="hr-HR" sz="2400" b="1" noProof="0" dirty="0">
                <a:solidFill>
                  <a:schemeClr val="tx2"/>
                </a:solidFill>
              </a:rPr>
              <a:t>2013.</a:t>
            </a:r>
            <a:r>
              <a:rPr lang="hr-HR" sz="2400" noProof="0" dirty="0"/>
              <a:t> –</a:t>
            </a:r>
            <a:r>
              <a:rPr lang="hr-HR" sz="2000" noProof="0" dirty="0"/>
              <a:t> Donošenje </a:t>
            </a:r>
            <a:r>
              <a:rPr lang="hr-HR" sz="2000" b="1" i="1" noProof="0" dirty="0"/>
              <a:t>Gradske odluke o odgovornoj javnoj nabavi</a:t>
            </a:r>
            <a:r>
              <a:rPr lang="hr-HR" sz="2000" noProof="0" dirty="0"/>
              <a:t>. </a:t>
            </a:r>
          </a:p>
          <a:p>
            <a:pPr marL="0">
              <a:buNone/>
            </a:pPr>
            <a:r>
              <a:rPr lang="hr-HR" sz="2400" b="1" noProof="0" dirty="0">
                <a:solidFill>
                  <a:schemeClr val="tx2"/>
                </a:solidFill>
              </a:rPr>
              <a:t>2010.</a:t>
            </a:r>
            <a:r>
              <a:rPr lang="hr-HR" sz="2400" noProof="0" dirty="0"/>
              <a:t> – Pokrenut je </a:t>
            </a:r>
            <a:r>
              <a:rPr lang="hr-HR" sz="2400" b="1" i="1" noProof="0" dirty="0"/>
              <a:t>sporazum</a:t>
            </a:r>
            <a:r>
              <a:rPr lang="hr-HR" sz="2400" noProof="0" dirty="0"/>
              <a:t> </a:t>
            </a:r>
            <a:r>
              <a:rPr lang="hr-HR" sz="2400" b="1" i="1" noProof="0" dirty="0"/>
              <a:t>Održivog gradskog vijeća.</a:t>
            </a:r>
            <a:r>
              <a:rPr lang="hr-HR" sz="2000" noProof="0" dirty="0"/>
              <a:t>  </a:t>
            </a:r>
          </a:p>
          <a:p>
            <a:pPr marL="0">
              <a:buNone/>
            </a:pPr>
            <a:r>
              <a:rPr lang="hr-HR" sz="2400" b="1" noProof="0" dirty="0">
                <a:solidFill>
                  <a:schemeClr val="tx2"/>
                </a:solidFill>
              </a:rPr>
              <a:t>2006.</a:t>
            </a:r>
            <a:r>
              <a:rPr lang="hr-HR" sz="2400" noProof="0" dirty="0"/>
              <a:t> </a:t>
            </a:r>
            <a:r>
              <a:rPr lang="hr-HR" sz="2000" noProof="0" dirty="0"/>
              <a:t>–</a:t>
            </a:r>
            <a:r>
              <a:rPr lang="hr-HR" sz="2000" i="1" noProof="0" dirty="0"/>
              <a:t> Program zelenog ureda</a:t>
            </a:r>
            <a:r>
              <a:rPr lang="hr-HR" sz="2000" noProof="0" dirty="0"/>
              <a:t> razvio se do programa </a:t>
            </a:r>
            <a:r>
              <a:rPr lang="hr-HR" sz="2000" b="1" i="1" noProof="0" dirty="0"/>
              <a:t>+ Održivo gradsko vijeće</a:t>
            </a:r>
          </a:p>
          <a:p>
            <a:pPr marL="0">
              <a:buNone/>
            </a:pPr>
            <a:r>
              <a:rPr lang="hr-HR" sz="2400" b="1" noProof="0" dirty="0">
                <a:solidFill>
                  <a:schemeClr val="tx2"/>
                </a:solidFill>
              </a:rPr>
              <a:t>2001.</a:t>
            </a:r>
            <a:r>
              <a:rPr lang="hr-HR" sz="2400" noProof="0" dirty="0"/>
              <a:t> –</a:t>
            </a:r>
            <a:r>
              <a:rPr lang="hr-HR" noProof="0" dirty="0"/>
              <a:t> </a:t>
            </a:r>
            <a:r>
              <a:rPr lang="hr-HR" sz="2000" noProof="0" dirty="0"/>
              <a:t>Izrada</a:t>
            </a:r>
            <a:r>
              <a:rPr lang="hr-HR" sz="1400" noProof="0" dirty="0"/>
              <a:t> </a:t>
            </a:r>
            <a:r>
              <a:rPr lang="hr-HR" sz="2000" b="1" i="1" noProof="0" dirty="0"/>
              <a:t>Programa zelenog ureda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666180" y="2030579"/>
            <a:ext cx="17388" cy="399600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Prikupljanje podrške za zelenu javnu nabavu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Interni dijalog i komunikacija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77281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/>
              <a:t>Važno je održavati kontinuirani dijalog sa svima koji su uključeni u zelenu javnu nabavu ili na koje ona utječe</a:t>
            </a:r>
          </a:p>
        </p:txBody>
      </p:sp>
      <p:pic>
        <p:nvPicPr>
          <p:cNvPr id="11" name="Picture 10" descr="communication-1015376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37566" y="3212976"/>
            <a:ext cx="3094874" cy="28083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7544" y="3126447"/>
            <a:ext cx="497002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hr-HR" sz="2800"/>
              <a:t>Zapitajte se: </a:t>
            </a:r>
          </a:p>
          <a:p>
            <a:r>
              <a:rPr lang="hr-HR" sz="2800">
                <a:solidFill>
                  <a:schemeClr val="tx2"/>
                </a:solidFill>
              </a:rPr>
              <a:t>„Kako bi zelena javna nabave idealno izgledala u </a:t>
            </a:r>
            <a:r>
              <a:rPr lang="hr-HR" sz="2800" i="1">
                <a:solidFill>
                  <a:schemeClr val="tx2"/>
                </a:solidFill>
              </a:rPr>
              <a:t>našoj</a:t>
            </a:r>
            <a:r>
              <a:rPr lang="hr-HR" sz="2800">
                <a:solidFill>
                  <a:schemeClr val="tx2"/>
                </a:solidFill>
              </a:rPr>
              <a:t> organizaciji?”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Utvrđivanje opsega primjene i ciljeva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Odredite svoje ciljeve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656090"/>
            <a:ext cx="77768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600" b="1">
                <a:solidFill>
                  <a:schemeClr val="tx2"/>
                </a:solidFill>
              </a:rPr>
              <a:t>Opseg primjene</a:t>
            </a:r>
            <a:r>
              <a:rPr lang="hr-HR" sz="2600"/>
              <a:t> – koje su aktivnosti javne nabave vaše organizacije obuhvaćene strategijom u pogledu: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600">
                <a:solidFill>
                  <a:schemeClr val="tx2"/>
                </a:solidFill>
              </a:rPr>
              <a:t>Kategorije proizvoda/usluga </a:t>
            </a:r>
            <a:r>
              <a:rPr lang="hr-HR" sz="2600"/>
              <a:t>– na koju ste usmjereni?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600">
                <a:solidFill>
                  <a:schemeClr val="tx2"/>
                </a:solidFill>
              </a:rPr>
              <a:t>Obuhvaćenost</a:t>
            </a:r>
            <a:r>
              <a:rPr lang="hr-HR" sz="2600"/>
              <a:t> – obuhvaća li cijelu organizaciju ili samo njezine određene odjele?</a:t>
            </a:r>
          </a:p>
        </p:txBody>
      </p:sp>
      <p:pic>
        <p:nvPicPr>
          <p:cNvPr id="10" name="Picture 9" descr="binoculars-1015267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44208" y="3705029"/>
            <a:ext cx="1800200" cy="255028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7544" y="4437112"/>
            <a:ext cx="56166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600" b="1">
                <a:solidFill>
                  <a:schemeClr val="tx2"/>
                </a:solidFill>
              </a:rPr>
              <a:t>Ciljevi</a:t>
            </a:r>
            <a:r>
              <a:rPr lang="hr-HR" sz="2600"/>
              <a:t> – koje ciljeve postavljate i prema kojim ćete </a:t>
            </a:r>
            <a:r>
              <a:rPr lang="hr-HR" sz="2600">
                <a:solidFill>
                  <a:schemeClr val="tx2"/>
                </a:solidFill>
              </a:rPr>
              <a:t>ključnim pokazateljima uspješnosti (KPI-jevi)</a:t>
            </a:r>
            <a:r>
              <a:rPr lang="hr-HR" sz="2600"/>
              <a:t> određivati uspjeh?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ples-1640_64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608026" y="2348880"/>
            <a:ext cx="1607578" cy="378253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Utvrđivanje opsega primjene i ciljeva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Utvrđivanje opsega primjene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1888" y="1700808"/>
            <a:ext cx="6736262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hr-HR" sz="2400" b="1" dirty="0">
                <a:solidFill>
                  <a:schemeClr val="tx2"/>
                </a:solidFill>
              </a:rPr>
              <a:t>Utvrdite prioritetne kategorije zelene javne nabave uzimajući u obzir: </a:t>
            </a:r>
            <a:r>
              <a:rPr lang="hr-HR" sz="2200" b="1" dirty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okolišne, društvene i gospodarske prioritete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važnost skupina proizvoda/usluga za proračun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razinu dostupnih vještina i resursa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postojeće iskustvo u održivoj nabavi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entuzijazam kolega u vezi sa zelenom javnom nabavom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obnove važnih ugovora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tržišnu dostupnost održivih opcija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r-HR" sz="2200" dirty="0"/>
              <a:t>političke ili pravne pokretače (npr. nacionalno zakonodavstvo).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hr-HR" sz="2200" i="1" dirty="0"/>
              <a:t>Što je već zakonski obvezno u vašoj zemlji?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rrow-102004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2924944"/>
            <a:ext cx="3456384" cy="309634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Utvrđivanje opsega primjene i ciljeva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Utvrđivanje ciljeva</a:t>
            </a:r>
          </a:p>
        </p:txBody>
      </p:sp>
      <p:sp>
        <p:nvSpPr>
          <p:cNvPr id="9" name="Rectangle 8"/>
          <p:cNvSpPr/>
          <p:nvPr/>
        </p:nvSpPr>
        <p:spPr>
          <a:xfrm>
            <a:off x="3203848" y="2708920"/>
            <a:ext cx="511256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800"/>
              <a:t>pružaju </a:t>
            </a:r>
            <a:r>
              <a:rPr lang="hr-HR" sz="2800" b="1">
                <a:solidFill>
                  <a:schemeClr val="tx2"/>
                </a:solidFill>
              </a:rPr>
              <a:t>snažnu političku podršku</a:t>
            </a:r>
            <a:r>
              <a:rPr lang="hr-HR" sz="2800"/>
              <a:t> za provedbu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800"/>
              <a:t>pokazuju organizacijsku </a:t>
            </a:r>
            <a:r>
              <a:rPr lang="hr-HR" sz="2800" b="1">
                <a:solidFill>
                  <a:schemeClr val="tx2"/>
                </a:solidFill>
              </a:rPr>
              <a:t>obvezu 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800"/>
              <a:t>pružaju okvir za </a:t>
            </a:r>
            <a:r>
              <a:rPr lang="hr-HR" sz="2800" b="1">
                <a:solidFill>
                  <a:schemeClr val="tx2"/>
                </a:solidFill>
              </a:rPr>
              <a:t>mjerenje napretka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4" y="1916832"/>
            <a:ext cx="5298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/>
              <a:t>Jasno komunicirani ciljevi zelene javne nabave: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Utvrđivanje opsega primjene i ciljeva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Razine ciljeva i primjeri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34393729"/>
              </p:ext>
            </p:extLst>
          </p:nvPr>
        </p:nvGraphicFramePr>
        <p:xfrm>
          <a:off x="251520" y="1700808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est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43608" y="4052581"/>
            <a:ext cx="2880001" cy="936140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7" name="Picture 16" descr="test.png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tx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043608" y="2828445"/>
            <a:ext cx="2880000" cy="930333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043608" y="4160653"/>
            <a:ext cx="2880000" cy="448080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hr-HR" sz="2000" dirty="0">
                <a:solidFill>
                  <a:schemeClr val="bg1"/>
                </a:solidFill>
              </a:rPr>
              <a:t>3. modul: Pravni aspekti zelene javne nabave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3607" y="2691231"/>
            <a:ext cx="2880001" cy="930334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hr-HR" sz="2200" dirty="0">
                <a:solidFill>
                  <a:schemeClr val="bg1"/>
                </a:solidFill>
              </a:rPr>
              <a:t>2. modul: Strateški aspekti zelene javne nabave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noProof="0">
                <a:solidFill>
                  <a:schemeClr val="tx2"/>
                </a:solidFill>
              </a:rPr>
              <a:t>Priručnik za osposobljavanje za zelenu javnu nabavu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045386" y="1658025"/>
            <a:ext cx="2880000" cy="941984"/>
            <a:chOff x="467544" y="1844824"/>
            <a:chExt cx="2304256" cy="1159319"/>
          </a:xfrm>
        </p:grpSpPr>
        <p:pic>
          <p:nvPicPr>
            <p:cNvPr id="9" name="Picture 8" descr="test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1. modul: Uvod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4565845" y="1628800"/>
            <a:ext cx="2880000" cy="950101"/>
            <a:chOff x="420942" y="1818432"/>
            <a:chExt cx="2304256" cy="1159318"/>
          </a:xfrm>
        </p:grpSpPr>
        <p:pic>
          <p:nvPicPr>
            <p:cNvPr id="23" name="Picture 22" descr="test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20942" y="1818432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420942" y="1821613"/>
              <a:ext cx="2304256" cy="93768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4. modul: Procjena potreba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4565845" y="2800282"/>
            <a:ext cx="2880000" cy="930334"/>
            <a:chOff x="467544" y="1844824"/>
            <a:chExt cx="2304256" cy="1159319"/>
          </a:xfrm>
        </p:grpSpPr>
        <p:pic>
          <p:nvPicPr>
            <p:cNvPr id="26" name="Picture 25" descr="test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5. modul: Kružna nabava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4593585" y="4055278"/>
            <a:ext cx="2880000" cy="924563"/>
            <a:chOff x="467544" y="1844824"/>
            <a:chExt cx="2304256" cy="1159319"/>
          </a:xfrm>
        </p:grpSpPr>
        <p:pic>
          <p:nvPicPr>
            <p:cNvPr id="29" name="Picture 28" descr="test.pn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0" name="TextBox 29"/>
            <p:cNvSpPr txBox="1"/>
            <p:nvPr/>
          </p:nvSpPr>
          <p:spPr>
            <a:xfrm>
              <a:off x="467544" y="1844824"/>
              <a:ext cx="2304256" cy="93624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6. modul: Uključivanje tržišta</a:t>
              </a:r>
            </a:p>
          </p:txBody>
        </p:sp>
      </p:grpSp>
      <p:grpSp>
        <p:nvGrpSpPr>
          <p:cNvPr id="10" name="Group 27">
            <a:extLst>
              <a:ext uri="{FF2B5EF4-FFF2-40B4-BE49-F238E27FC236}">
                <a16:creationId xmlns:a16="http://schemas.microsoft.com/office/drawing/2014/main" id="{455E69F6-114E-42C9-98C9-9663801DAE58}"/>
              </a:ext>
            </a:extLst>
          </p:cNvPr>
          <p:cNvGrpSpPr/>
          <p:nvPr/>
        </p:nvGrpSpPr>
        <p:grpSpPr>
          <a:xfrm>
            <a:off x="2915816" y="5045672"/>
            <a:ext cx="2880000" cy="1066944"/>
            <a:chOff x="467544" y="1666291"/>
            <a:chExt cx="2304256" cy="1337852"/>
          </a:xfrm>
        </p:grpSpPr>
        <p:pic>
          <p:nvPicPr>
            <p:cNvPr id="31" name="Picture 30" descr="test.png">
              <a:extLst>
                <a:ext uri="{FF2B5EF4-FFF2-40B4-BE49-F238E27FC236}">
                  <a16:creationId xmlns:a16="http://schemas.microsoft.com/office/drawing/2014/main" id="{A7501C85-1371-4472-A719-5642326DD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AA3329B-C26E-4192-B7A0-02F1450839B8}"/>
                </a:ext>
              </a:extLst>
            </p:cNvPr>
            <p:cNvSpPr txBox="1"/>
            <p:nvPr/>
          </p:nvSpPr>
          <p:spPr>
            <a:xfrm>
              <a:off x="467544" y="1666291"/>
              <a:ext cx="2304256" cy="936245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 dirty="0">
                  <a:solidFill>
                    <a:schemeClr val="bg1"/>
                  </a:solidFill>
                </a:rPr>
                <a:t>7. modul: Operativni (ključni sektori za zelenu javnu nabavu)</a:t>
              </a:r>
            </a:p>
          </p:txBody>
        </p:sp>
      </p:grp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06040" y="6356350"/>
            <a:ext cx="4342224" cy="365125"/>
          </a:xfrm>
        </p:spPr>
        <p:txBody>
          <a:bodyPr/>
          <a:lstStyle/>
          <a:p>
            <a:r>
              <a:rPr lang="hr-HR"/>
              <a:t>2. modul: Strateška nabava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Razvijanje strategije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Izradite akcijski plan zelene javne nabave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/>
              <a:t>Akcijski plan treba ponuditi jasne, praktične pojedinosti o tome kako će se postići ciljevi.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2780928"/>
            <a:ext cx="47525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hr-HR" sz="2200"/>
              <a:t>Navedite pojedinosti 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200"/>
              <a:t>opsegu svojih aktivnosti i ciljeva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200"/>
              <a:t>uključenim dionicima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200"/>
              <a:t>dodijeljenim odgovornostima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200"/>
              <a:t>dostupnim resursima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200"/>
              <a:t>mjerama i postupcima provedbe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200"/>
              <a:t>važnim pokazateljima napretka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200"/>
              <a:t>vremenskom okviru</a:t>
            </a:r>
          </a:p>
        </p:txBody>
      </p:sp>
      <p:pic>
        <p:nvPicPr>
          <p:cNvPr id="9" name="Picture 8" descr="newtons-cradle-1177291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92080" y="2308231"/>
            <a:ext cx="3054085" cy="400970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unctuation-marks-2999583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60032" y="1268263"/>
            <a:ext cx="3384376" cy="259228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Razvijanje strategije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Aktivnosti nabave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3888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Uključuju specifične aktivnosti za područja ključnih proizvoda/usluga: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3620542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800" dirty="0"/>
              <a:t>utvrdite odgovarajuće ekološke/društvene zahtjeve za kupnju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800" dirty="0"/>
              <a:t>uključite te zahtjeve u stvarnu natječajnu dokumentaciju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800" dirty="0"/>
              <a:t>pratite aktivnosti i rezultate te izvješćujte o njima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iends-1027840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708321" y="2060848"/>
            <a:ext cx="2608095" cy="324036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Razvijanje strategije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 dirty="0"/>
              <a:t>Ostale aktivnosti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1783110"/>
            <a:ext cx="538234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b="1" dirty="0">
                <a:solidFill>
                  <a:schemeClr val="tx2"/>
                </a:solidFill>
              </a:rPr>
              <a:t>Radionice i osposobljavanja </a:t>
            </a:r>
            <a:r>
              <a:rPr lang="hr-HR" sz="2400" dirty="0"/>
              <a:t>– prikupljanje podrške i razvoj vještina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b="1" dirty="0">
                <a:solidFill>
                  <a:schemeClr val="tx2"/>
                </a:solidFill>
              </a:rPr>
              <a:t>Radne skupine </a:t>
            </a:r>
            <a:r>
              <a:rPr lang="hr-HR" sz="2400" dirty="0"/>
              <a:t>– osnivanje radne skupine na čelu s koordinatorom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b="1" dirty="0">
                <a:solidFill>
                  <a:schemeClr val="tx2"/>
                </a:solidFill>
              </a:rPr>
              <a:t>Razvoj poticaja </a:t>
            </a:r>
            <a:r>
              <a:rPr lang="hr-HR" sz="2400" dirty="0"/>
              <a:t>– uključite zelenu javnu nabavu u opise poslova i revizije plaća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400" b="1" dirty="0">
                <a:solidFill>
                  <a:schemeClr val="accent5"/>
                </a:solidFill>
              </a:rPr>
              <a:t>Profesionalizacija</a:t>
            </a:r>
            <a:r>
              <a:rPr lang="hr-HR" sz="2400" dirty="0"/>
              <a:t> – Možete li vanjskim osposobljavanjem pridonijeti profesionalnom razvoju nabavljača?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eech-1026400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940152" y="2060848"/>
            <a:ext cx="2409401" cy="3429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23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Razvijanje strategije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Komunikacija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00808"/>
            <a:ext cx="4752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/>
              <a:t>Stalno informirajte kolege i vanjske dionike, uključujući dobavljače, o strategiji i ciljevima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3573016"/>
            <a:ext cx="5760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>
                <a:solidFill>
                  <a:schemeClr val="tx2"/>
                </a:solidFill>
              </a:rPr>
              <a:t>Podizanje svijesti </a:t>
            </a:r>
            <a:r>
              <a:rPr lang="hr-HR" sz="2400"/>
              <a:t>– seminari / okrugli stolovi, letci, organizacijski intranet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>
                <a:solidFill>
                  <a:schemeClr val="tx2"/>
                </a:solidFill>
              </a:rPr>
              <a:t>Informirajte dobavljače o namjerama </a:t>
            </a:r>
            <a:r>
              <a:rPr lang="hr-HR" sz="2400"/>
              <a:t>– navedite vrijeme i informacije kako bi se prilagodili novim zahtjevima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>
                <a:solidFill>
                  <a:schemeClr val="tx2"/>
                </a:solidFill>
              </a:rPr>
              <a:t>Predstavite aktivnosti</a:t>
            </a:r>
            <a:r>
              <a:rPr lang="hr-HR" sz="2400"/>
              <a:t> široj javnosti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Razvijanje strategije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Praćenje izvršavanja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00808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/>
              <a:t>Evidentiranje napretka i praćenje postignuća strategije i ciljeva trebaju se provoditi više od jednom godišnje.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59832" y="3212976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hr-HR" sz="2800"/>
              <a:t>Od jednostavne baze podataka o tome kada su uključeni kriteriji za zelenu javnu nabavu...</a:t>
            </a:r>
          </a:p>
        </p:txBody>
      </p:sp>
      <p:pic>
        <p:nvPicPr>
          <p:cNvPr id="9" name="Picture 8" descr="download-1002802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3429000"/>
            <a:ext cx="2348880" cy="23488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59832" y="4797152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/>
              <a:t>... do sustava koji se mogu povezivati na platforme e-nabave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Razvijanje strategije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Dodjeljivanje odgovornosti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700808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/>
              <a:t>Tko bi trebao i mogao biti odgovoran za provedbu zelene javne nabave?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2143" y="2825226"/>
            <a:ext cx="4752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000" dirty="0"/>
              <a:t>Tko će </a:t>
            </a:r>
            <a:r>
              <a:rPr lang="hr-HR" sz="2000" b="1" dirty="0">
                <a:solidFill>
                  <a:schemeClr val="tx2"/>
                </a:solidFill>
              </a:rPr>
              <a:t>predvoditi</a:t>
            </a:r>
            <a:r>
              <a:rPr lang="hr-HR" sz="2000" dirty="0"/>
              <a:t> strategiju zelene javne nabave?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000" dirty="0"/>
              <a:t>Tko ima postojeće </a:t>
            </a:r>
            <a:r>
              <a:rPr lang="hr-HR" sz="2000" b="1" dirty="0">
                <a:solidFill>
                  <a:schemeClr val="tx2"/>
                </a:solidFill>
              </a:rPr>
              <a:t>znanje i vještine</a:t>
            </a:r>
            <a:r>
              <a:rPr lang="hr-HR" sz="2000" dirty="0"/>
              <a:t> o zelenoj javnoj nabavi?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000" dirty="0"/>
              <a:t>Koje bi </a:t>
            </a:r>
            <a:r>
              <a:rPr lang="hr-HR" sz="2000" b="1" dirty="0">
                <a:solidFill>
                  <a:schemeClr val="tx2"/>
                </a:solidFill>
              </a:rPr>
              <a:t>utjecajne dionike </a:t>
            </a:r>
            <a:r>
              <a:rPr lang="hr-HR" sz="2000" dirty="0"/>
              <a:t>trebalo uključiti?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000" dirty="0"/>
              <a:t>Trebate li za to imenovati (ili angažirati) </a:t>
            </a:r>
            <a:r>
              <a:rPr lang="hr-HR" sz="2000" b="1" dirty="0">
                <a:solidFill>
                  <a:schemeClr val="tx2"/>
                </a:solidFill>
              </a:rPr>
              <a:t>posebno osoblje</a:t>
            </a:r>
            <a:r>
              <a:rPr lang="hr-HR" sz="2000" dirty="0"/>
              <a:t>?</a:t>
            </a:r>
          </a:p>
          <a:p>
            <a:pPr marL="457200" indent="-27940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000" dirty="0"/>
              <a:t>Koji je </a:t>
            </a:r>
            <a:r>
              <a:rPr lang="hr-HR" sz="2000" b="1" dirty="0">
                <a:solidFill>
                  <a:schemeClr val="tx2"/>
                </a:solidFill>
              </a:rPr>
              <a:t>vanjski stručnjak </a:t>
            </a:r>
            <a:r>
              <a:rPr lang="hr-HR" sz="2000" dirty="0"/>
              <a:t>potreban?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79512" y="2729655"/>
            <a:ext cx="3600400" cy="3456384"/>
            <a:chOff x="179512" y="2708920"/>
            <a:chExt cx="3600400" cy="3456384"/>
          </a:xfrm>
        </p:grpSpPr>
        <p:sp>
          <p:nvSpPr>
            <p:cNvPr id="15" name="TextBox 14"/>
            <p:cNvSpPr txBox="1"/>
            <p:nvPr/>
          </p:nvSpPr>
          <p:spPr>
            <a:xfrm>
              <a:off x="611559" y="3117960"/>
              <a:ext cx="3096345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/>
                <a:t>Imenujte</a:t>
              </a:r>
              <a:r>
                <a:rPr lang="hr-HR" sz="2800" b="1" dirty="0"/>
                <a:t> </a:t>
              </a:r>
              <a:r>
                <a:rPr lang="hr-HR" sz="2400" b="1" dirty="0">
                  <a:solidFill>
                    <a:schemeClr val="tx2"/>
                  </a:solidFill>
                </a:rPr>
                <a:t>predvodnika zelene javne nabave</a:t>
              </a:r>
              <a:r>
                <a:rPr lang="hr-HR" b="1" dirty="0"/>
                <a:t> koji će objediniti strategiju </a:t>
              </a:r>
              <a:r>
                <a:rPr lang="hr-HR" sz="2000" b="1" dirty="0"/>
                <a:t>i </a:t>
              </a:r>
              <a:r>
                <a:rPr lang="hr-HR" b="1" dirty="0"/>
                <a:t>aktivnost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9512" y="2708920"/>
              <a:ext cx="3600400" cy="3456384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4" name="Picture 13" descr="fax-1889011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835696" y="4360799"/>
            <a:ext cx="1008112" cy="158848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abyrinth-101563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586658" y="2852936"/>
            <a:ext cx="2945782" cy="216024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1644" y="228978"/>
            <a:ext cx="8003232" cy="850106"/>
          </a:xfrm>
        </p:spPr>
        <p:txBody>
          <a:bodyPr/>
          <a:lstStyle/>
          <a:p>
            <a:r>
              <a:rPr lang="hr-HR" noProof="0" dirty="0"/>
              <a:t>Učinkovito pokretanje strategije zelene javne nabave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03895" y="1198628"/>
            <a:ext cx="7992119" cy="575270"/>
          </a:xfrm>
        </p:spPr>
        <p:txBody>
          <a:bodyPr/>
          <a:lstStyle/>
          <a:p>
            <a:r>
              <a:rPr lang="hr-HR" noProof="0" dirty="0"/>
              <a:t>Proces redovite revizije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544" y="2996952"/>
            <a:ext cx="525658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800"/>
              <a:t>provođenjem </a:t>
            </a:r>
            <a:r>
              <a:rPr lang="hr-HR" sz="2800" b="1">
                <a:solidFill>
                  <a:schemeClr val="tx2"/>
                </a:solidFill>
              </a:rPr>
              <a:t>redovitih ažuriranja</a:t>
            </a:r>
            <a:r>
              <a:rPr lang="hr-HR" sz="2800"/>
              <a:t> i izvješćivanjem o njima</a:t>
            </a:r>
          </a:p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800"/>
              <a:t>provođenjem </a:t>
            </a:r>
            <a:r>
              <a:rPr lang="hr-HR" sz="2800" b="1">
                <a:solidFill>
                  <a:schemeClr val="tx2"/>
                </a:solidFill>
              </a:rPr>
              <a:t>redovitih revizija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7544" y="2060848"/>
            <a:ext cx="4971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/>
              <a:t>Pratite odvija li se akcijski plan kako je planirano: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ax-1889009_1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64088" y="3140968"/>
            <a:ext cx="2782064" cy="27820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Praćenje i izvješćivanje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Procjena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620069"/>
            <a:ext cx="61926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800"/>
              <a:t>provjerite </a:t>
            </a:r>
            <a:r>
              <a:rPr lang="hr-HR" sz="2800" b="1">
                <a:solidFill>
                  <a:schemeClr val="tx2"/>
                </a:solidFill>
              </a:rPr>
              <a:t>jesu li ciljevi postignuti</a:t>
            </a:r>
          </a:p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800"/>
              <a:t>utvrdite </a:t>
            </a:r>
            <a:r>
              <a:rPr lang="hr-HR" sz="2800" b="1">
                <a:solidFill>
                  <a:schemeClr val="tx2"/>
                </a:solidFill>
              </a:rPr>
              <a:t>sve probleme koje ste uočili</a:t>
            </a:r>
          </a:p>
          <a:p>
            <a:pPr marL="514350" indent="-514350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800"/>
              <a:t>razvijete </a:t>
            </a:r>
            <a:r>
              <a:rPr lang="hr-HR" sz="2800" b="1">
                <a:solidFill>
                  <a:schemeClr val="tx2"/>
                </a:solidFill>
              </a:rPr>
              <a:t>rješenja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700" y="1772816"/>
            <a:ext cx="3523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/>
              <a:t>Ovo je prilika da: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Praćenje i izvješćivanje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Postavljanje sustava praćenja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251520" y="1484784"/>
          <a:ext cx="806489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1520" y="2996952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chemeClr val="accent5"/>
                </a:solidFill>
              </a:rPr>
              <a:t>Studija slučaja: Vlada Flandrije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/>
              <a:t>Unaprijeđeno prikupljanje podataka o zelenoj javnoj nabavi putem internetskog sustava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/>
              <a:t>Integrirani minimalni kriteriji za zelenu javnu nabavu u sustav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/>
              <a:t>Kontinuirano unaprjeđenje i ažuriranje sustava na temelju kapaciteta nabavljača i razvoja tržišta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9992" y="2996952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chemeClr val="accent5"/>
                </a:solidFill>
              </a:rPr>
              <a:t>Studija slučaja: Glavni grad metropolitantskog područja Rima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/>
              <a:t>Popunjene tablice s podacima za svaku zelenu kupnju robe i usluga te poslane Uredu za koordinaciju zelene javne nabave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/>
              <a:t>Praćenje godišnjih rezultata i izvješćivanje o njima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/>
              <a:t>Sustav internetskog praćenja koji onemogućuje dovršetak kupnje bez popunjene tablice s podacima o zelenoj javnoj nabavi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4208" y="2492896"/>
            <a:ext cx="1793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/>
              <a:t>Izvor: Ecoinstitut (2016.)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573325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/>
              <a:t>Svi materijali dostupni su </a:t>
            </a:r>
            <a:r>
              <a:rPr lang="hr-HR" b="1">
                <a:hlinkClick r:id="rId8"/>
              </a:rPr>
              <a:t>ovdje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Praćenje i izvješćivanje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Procjena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492896"/>
            <a:ext cx="698477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chemeClr val="tx2"/>
                </a:solidFill>
              </a:rPr>
              <a:t>Akcijski plan</a:t>
            </a:r>
            <a:r>
              <a:rPr lang="hr-HR" sz="2400" dirty="0"/>
              <a:t> – jesu li sve aktivnosti provedene prema planu? 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chemeClr val="tx2"/>
                </a:solidFill>
              </a:rPr>
              <a:t>Ambiciju</a:t>
            </a:r>
            <a:r>
              <a:rPr lang="hr-HR" sz="2400" dirty="0"/>
              <a:t> – jesu li ciljevi i aktivnosti bili preambiciozni ili nisu bili dovoljno ambiciozni?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chemeClr val="tx2"/>
                </a:solidFill>
              </a:rPr>
              <a:t>Ciljeve</a:t>
            </a:r>
            <a:r>
              <a:rPr lang="hr-HR" sz="2400" dirty="0"/>
              <a:t> – Krećete li se prema ciljevima po planu? 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chemeClr val="tx2"/>
                </a:solidFill>
              </a:rPr>
              <a:t>Uključenost</a:t>
            </a:r>
            <a:r>
              <a:rPr lang="hr-HR" sz="2400" dirty="0"/>
              <a:t> – Jesu li kolege i ostali odjeli bili angažirani u politici i planovima?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700" y="1772816"/>
            <a:ext cx="5416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/>
              <a:t>Vaša interna revizija treba razmotriti: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>
          <a:xfrm>
            <a:off x="457200" y="1387799"/>
            <a:ext cx="7715200" cy="3697385"/>
          </a:xfrm>
        </p:spPr>
        <p:txBody>
          <a:bodyPr lIns="72000" rIns="72000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noProof="0"/>
              <a:t>Strateški temelj za primjenu zelene javne nabave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Upoznavanje sa zelenom javnom nabavom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Prikupljanje podrške za zelenu javnu nabavu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Utvrđivanje područja primjene i ciljeva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Razvijanje strategije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Učinkovito pokretanje strategije zelene javne nabave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Praćenje i izvješćivanje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Sadržaj 2. modula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noProof="0"/>
              <a:t>Dodatne smjernice i podrška</a:t>
            </a:r>
          </a:p>
        </p:txBody>
      </p:sp>
      <p:pic>
        <p:nvPicPr>
          <p:cNvPr id="8" name="Picture 7" descr="g46424.png"/>
          <p:cNvPicPr>
            <a:picLocks noChangeAspect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 rot="5400000">
            <a:off x="107503" y="5500565"/>
            <a:ext cx="1080121" cy="14401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5D9F63-572E-4214-8DF2-F09B34108BAD}"/>
              </a:ext>
            </a:extLst>
          </p:cNvPr>
          <p:cNvSpPr txBox="1"/>
          <p:nvPr/>
        </p:nvSpPr>
        <p:spPr>
          <a:xfrm>
            <a:off x="575555" y="1117140"/>
            <a:ext cx="493254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hr-HR" sz="2800" dirty="0">
                <a:solidFill>
                  <a:srgbClr val="9BB51B"/>
                </a:solidFill>
                <a:hlinkClick r:id="rId4"/>
              </a:rPr>
              <a:t>Priručnik </a:t>
            </a:r>
            <a:r>
              <a:rPr lang="hr-HR" sz="2800" dirty="0" err="1">
                <a:solidFill>
                  <a:srgbClr val="9BB51B"/>
                </a:solidFill>
                <a:hlinkClick r:id="rId4"/>
              </a:rPr>
              <a:t>Procura</a:t>
            </a:r>
            <a:r>
              <a:rPr lang="hr-HR" sz="2800" dirty="0">
                <a:solidFill>
                  <a:srgbClr val="9BB51B"/>
                </a:solidFill>
                <a:hlinkClick r:id="rId4"/>
              </a:rPr>
              <a:t>+ </a:t>
            </a:r>
            <a:r>
              <a:rPr lang="hr-HR" sz="2800" dirty="0">
                <a:solidFill>
                  <a:srgbClr val="9BB51B"/>
                </a:solidFill>
              </a:rPr>
              <a:t>(3. izdanje, 2016.)</a:t>
            </a:r>
          </a:p>
          <a:p>
            <a:pPr>
              <a:spcAft>
                <a:spcPts val="1800"/>
              </a:spcAft>
            </a:pPr>
            <a:r>
              <a:rPr lang="hr-HR" sz="2800" dirty="0">
                <a:solidFill>
                  <a:srgbClr val="9BB51B"/>
                </a:solidFill>
                <a:hlinkClick r:id="rId5"/>
              </a:rPr>
              <a:t>Kupujmo zeleno </a:t>
            </a:r>
            <a:r>
              <a:rPr lang="hr-HR" sz="2800" dirty="0">
                <a:solidFill>
                  <a:srgbClr val="9BB51B"/>
                </a:solidFill>
              </a:rPr>
              <a:t>(3. izdanje, 2016.)</a:t>
            </a:r>
          </a:p>
          <a:p>
            <a:pPr>
              <a:spcAft>
                <a:spcPts val="1800"/>
              </a:spcAft>
            </a:pPr>
            <a:r>
              <a:rPr lang="hr-HR" sz="2800" dirty="0">
                <a:hlinkClick r:id="rId6"/>
              </a:rPr>
              <a:t>Vodič kroz kružnu nabavu</a:t>
            </a:r>
            <a:r>
              <a:rPr lang="hr-HR" sz="2800" dirty="0"/>
              <a:t> </a:t>
            </a:r>
            <a:r>
              <a:rPr lang="hr-HR" sz="2800" dirty="0">
                <a:solidFill>
                  <a:srgbClr val="9BB51B"/>
                </a:solidFill>
              </a:rPr>
              <a:t>(2017.)</a:t>
            </a:r>
          </a:p>
          <a:p>
            <a:pPr>
              <a:spcAft>
                <a:spcPts val="1800"/>
              </a:spcAft>
            </a:pPr>
            <a:r>
              <a:rPr lang="hr-HR" sz="2800" dirty="0">
                <a:hlinkClick r:id="rId7"/>
              </a:rPr>
              <a:t>Primjeri dobre prakse</a:t>
            </a:r>
          </a:p>
          <a:p>
            <a:endParaRPr lang="en-GB" sz="2800" dirty="0">
              <a:hlinkClick r:id="rId6"/>
            </a:endParaRPr>
          </a:p>
          <a:p>
            <a:endParaRPr lang="en-GB" sz="2800" dirty="0"/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726587" y="5032512"/>
            <a:ext cx="7848872" cy="10801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Priručnik je za Europsku komisiju razvilo vijeće ICLEI – Lokalne vlasti za održivost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1100" b="1">
                <a:solidFill>
                  <a:schemeClr val="accent1"/>
                </a:solidFill>
              </a:rPr>
              <a:t>Autor modula: </a:t>
            </a:r>
            <a:r>
              <a:rPr lang="hr-HR" sz="1100">
                <a:solidFill>
                  <a:schemeClr val="accent1"/>
                </a:solidFill>
              </a:rPr>
              <a:t>ICLEI – Lokalne vlasti za održivost</a:t>
            </a:r>
            <a:r>
              <a:rPr lang="hr-HR" sz="1100" b="1">
                <a:solidFill>
                  <a:schemeClr val="accent1"/>
                </a:solidFill>
              </a:rPr>
              <a:t> 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Vlasnik, urednik: </a:t>
            </a: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Europska komisija, GU za okoliš, 2019.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1100" b="1">
                <a:solidFill>
                  <a:schemeClr val="accent1"/>
                </a:solidFill>
              </a:rPr>
              <a:t>Fotografije: </a:t>
            </a:r>
            <a:r>
              <a:rPr lang="hr-HR" sz="1100">
                <a:solidFill>
                  <a:schemeClr val="accent1"/>
                </a:solidFill>
              </a:rPr>
              <a:t>preuzete sa stranice Pixabay.com posredstvom mreže Creative Commons CCO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Odricanje od odgovornosti: </a:t>
            </a: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Ovaj priručnik okvirni je dokument službi Komisije i ni na koji se način ne može smatrati obvezujućim za ovu ustanovu. </a:t>
            </a:r>
            <a:r>
              <a:rPr kumimoji="0" lang="hr-HR" sz="1100" i="0" u="none" strike="noStrike" cap="none" normalizeH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Ni Europska komisija ni bilo koja osoba koja djeluje u njezino ime nisu odgovorni za potencijalnu upotrebu informacija iz ovog dokumenta.</a:t>
            </a:r>
          </a:p>
        </p:txBody>
      </p:sp>
      <p:sp>
        <p:nvSpPr>
          <p:cNvPr id="11" name="Content Placeholder 20"/>
          <p:cNvSpPr>
            <a:spLocks noGrp="1"/>
          </p:cNvSpPr>
          <p:nvPr>
            <p:ph sz="half" idx="2"/>
          </p:nvPr>
        </p:nvSpPr>
        <p:spPr>
          <a:xfrm>
            <a:off x="5940152" y="1282353"/>
            <a:ext cx="2520280" cy="30107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hr-HR" b="1"/>
              <a:t>Služba za pomoć o zelenoj javnoj nabavi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r-HR"/>
              <a:t>Za dodatnu podršku u vezi sa zelenom javnom nabavom, obratite se EU-ovoj besplatnoj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/>
              <a:t> </a:t>
            </a:r>
            <a:r>
              <a:rPr lang="hr-HR" b="1">
                <a:hlinkClick r:id="rId8"/>
              </a:rPr>
              <a:t>Službi za pomoć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661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20" y="2257573"/>
            <a:ext cx="41148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noProof="0" dirty="0"/>
              <a:t>Strategijom nabave </a:t>
            </a:r>
            <a:r>
              <a:rPr lang="hr-HR" b="1" noProof="0" dirty="0">
                <a:solidFill>
                  <a:schemeClr val="tx2"/>
                </a:solidFill>
              </a:rPr>
              <a:t>utvrđuje se kako bi nabava trebala biti organizirana</a:t>
            </a:r>
            <a:r>
              <a:rPr lang="hr-HR" noProof="0" dirty="0">
                <a:solidFill>
                  <a:schemeClr val="tx2"/>
                </a:solidFill>
              </a:rPr>
              <a:t> </a:t>
            </a:r>
            <a:r>
              <a:rPr lang="hr-HR" noProof="0" dirty="0"/>
              <a:t>da bi se provodila politika nabave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Strateški temelj za primjenu zelene javne nabave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Zašto je strategija nabave važna za zelenu javnu nabavu?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5006" y="1988840"/>
            <a:ext cx="3097394" cy="33123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816" y="2035870"/>
            <a:ext cx="41148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noProof="0" dirty="0"/>
              <a:t>„Javna nabava strateški je instrument… [ali]… mogućnosti za stratešku javnu nabavu nisu dovoljno iskorištene.”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Strateški temelj za primjenu zelene javne nabave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Zašto je strategija nabave važna za zelenu javnu nabavu?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60032" y="1988840"/>
            <a:ext cx="3456384" cy="3794056"/>
          </a:xfr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429816" y="4628158"/>
            <a:ext cx="4114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hr-HR" i="1">
                <a:hlinkClick r:id="rId4"/>
              </a:rPr>
              <a:t>Komunikacija Komisije ustanovama: Kako unaprijediti funkcioniranje javne nabave u Europi i za nju</a:t>
            </a:r>
            <a:r>
              <a:rPr lang="hr-HR" i="1"/>
              <a:t> (2017.)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0384" y="2189012"/>
            <a:ext cx="41148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noProof="0" dirty="0"/>
              <a:t>Strategija će pomoći u </a:t>
            </a:r>
            <a:r>
              <a:rPr lang="hr-HR" b="1" noProof="0" dirty="0">
                <a:solidFill>
                  <a:schemeClr val="tx2"/>
                </a:solidFill>
              </a:rPr>
              <a:t>integraciji održivosti u aktivnosti javne nabave </a:t>
            </a:r>
            <a:r>
              <a:rPr lang="hr-HR" noProof="0" dirty="0"/>
              <a:t>tijekom duljeg razdoblja, pružajući:</a:t>
            </a:r>
          </a:p>
          <a:p>
            <a:r>
              <a:rPr lang="hr-HR" noProof="0" dirty="0">
                <a:solidFill>
                  <a:schemeClr val="tx2"/>
                </a:solidFill>
              </a:rPr>
              <a:t>jasne ciljeve</a:t>
            </a:r>
          </a:p>
          <a:p>
            <a:r>
              <a:rPr lang="hr-HR" noProof="0" dirty="0">
                <a:solidFill>
                  <a:schemeClr val="tx2"/>
                </a:solidFill>
              </a:rPr>
              <a:t>odgovornosti</a:t>
            </a:r>
          </a:p>
          <a:p>
            <a:r>
              <a:rPr lang="hr-HR" noProof="0" dirty="0">
                <a:solidFill>
                  <a:schemeClr val="tx2"/>
                </a:solidFill>
              </a:rPr>
              <a:t>neprestano unaprjeđenje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36277"/>
            <a:ext cx="8003232" cy="850106"/>
          </a:xfrm>
        </p:spPr>
        <p:txBody>
          <a:bodyPr/>
          <a:lstStyle/>
          <a:p>
            <a:r>
              <a:rPr lang="hr-HR" noProof="0" dirty="0"/>
              <a:t>Strateški temelj za primjenu zelene javne nabave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249976"/>
            <a:ext cx="7992119" cy="575270"/>
          </a:xfrm>
        </p:spPr>
        <p:txBody>
          <a:bodyPr/>
          <a:lstStyle/>
          <a:p>
            <a:r>
              <a:rPr lang="hr-HR" noProof="0" dirty="0"/>
              <a:t>Zašto je strategija nabave važna za zelenu javnu nabavu?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60031" y="1988840"/>
            <a:ext cx="3305519" cy="32403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hr-HR" b="1" noProof="0">
                <a:solidFill>
                  <a:schemeClr val="tx2"/>
                </a:solidFill>
              </a:rPr>
              <a:t>Preliminarne aktivnosti:</a:t>
            </a:r>
          </a:p>
          <a:p>
            <a:pPr marL="514350" indent="-514350"/>
            <a:r>
              <a:rPr lang="hr-HR" noProof="0"/>
              <a:t>Upoznavanje s predmetom</a:t>
            </a:r>
          </a:p>
          <a:p>
            <a:pPr marL="514350" indent="-514350"/>
            <a:r>
              <a:rPr lang="hr-HR" noProof="0"/>
              <a:t>Prikupljanje podrške</a:t>
            </a:r>
          </a:p>
          <a:p>
            <a:pPr marL="514350" indent="-514350"/>
            <a:endParaRPr lang="en-GB" noProof="0" dirty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hr-HR" b="1" noProof="0">
                <a:solidFill>
                  <a:schemeClr val="tx2"/>
                </a:solidFill>
              </a:rPr>
              <a:t>Upravljački pristup:</a:t>
            </a:r>
          </a:p>
          <a:p>
            <a:pPr marL="514350" indent="-514350">
              <a:buFont typeface="+mj-lt"/>
              <a:buAutoNum type="arabicPeriod"/>
            </a:pPr>
            <a:r>
              <a:rPr lang="hr-HR" noProof="0"/>
              <a:t>Utvrditi opseg primjene i ciljeve</a:t>
            </a:r>
          </a:p>
          <a:p>
            <a:pPr marL="514350" indent="-514350">
              <a:buFont typeface="+mj-lt"/>
              <a:buAutoNum type="arabicPeriod"/>
            </a:pPr>
            <a:r>
              <a:rPr lang="hr-HR" noProof="0"/>
              <a:t>Razviti strategiju</a:t>
            </a:r>
          </a:p>
          <a:p>
            <a:pPr marL="514350" indent="-514350">
              <a:buFont typeface="+mj-lt"/>
              <a:buAutoNum type="arabicPeriod"/>
            </a:pPr>
            <a:r>
              <a:rPr lang="hr-HR" noProof="0"/>
              <a:t>Pokrenuti strategiju</a:t>
            </a:r>
          </a:p>
          <a:p>
            <a:pPr marL="514350" indent="-514350">
              <a:buFont typeface="+mj-lt"/>
              <a:buAutoNum type="arabicPeriod"/>
            </a:pPr>
            <a:r>
              <a:rPr lang="hr-HR" noProof="0"/>
              <a:t>Pratiti i izvješćivati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6087" y="160339"/>
            <a:ext cx="8003232" cy="850106"/>
          </a:xfrm>
        </p:spPr>
        <p:txBody>
          <a:bodyPr/>
          <a:lstStyle/>
          <a:p>
            <a:r>
              <a:rPr lang="hr-HR" noProof="0" dirty="0"/>
              <a:t>Strateški temelj za primjenu zelene javne nabave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Temelj strategije provedbe zelene javne nabave: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400" y="1988840"/>
            <a:ext cx="3240000" cy="417874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Upoznavanje sa zelenom javnom nabavom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Koje su koristi od zelene javne nabave?</a:t>
            </a:r>
          </a:p>
        </p:txBody>
      </p:sp>
      <p:pic>
        <p:nvPicPr>
          <p:cNvPr id="9" name="Content Placeholder 8" descr="pl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401033" y="1988841"/>
            <a:ext cx="2544282" cy="3816424"/>
          </a:xfr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4145" y="1589145"/>
            <a:ext cx="4906888" cy="4680520"/>
          </a:xfrm>
        </p:spPr>
        <p:txBody>
          <a:bodyPr>
            <a:noAutofit/>
          </a:bodyPr>
          <a:lstStyle/>
          <a:p>
            <a:r>
              <a:rPr lang="hr-HR" sz="2400" b="1" noProof="0" dirty="0">
                <a:solidFill>
                  <a:schemeClr val="tx2"/>
                </a:solidFill>
              </a:rPr>
              <a:t>Ispunjavanje ciljeva ekološke (zelene) politike </a:t>
            </a:r>
            <a:r>
              <a:rPr lang="hr-HR" sz="2400" noProof="0" dirty="0"/>
              <a:t>o klimatskim promjenama, energetskoj učinkovitosti, kvaliteti zraka</a:t>
            </a:r>
          </a:p>
          <a:p>
            <a:r>
              <a:rPr lang="hr-HR" sz="2400" b="1" noProof="0" dirty="0">
                <a:solidFill>
                  <a:schemeClr val="tx2"/>
                </a:solidFill>
              </a:rPr>
              <a:t>Povećanje financijske učinkovitosti</a:t>
            </a:r>
          </a:p>
          <a:p>
            <a:r>
              <a:rPr lang="hr-HR" sz="2400" b="1" noProof="0" dirty="0">
                <a:solidFill>
                  <a:schemeClr val="tx2"/>
                </a:solidFill>
              </a:rPr>
              <a:t>Poboljšanje ugleda organizacije</a:t>
            </a:r>
          </a:p>
          <a:p>
            <a:r>
              <a:rPr lang="hr-HR" sz="2400" b="1" noProof="0" dirty="0">
                <a:solidFill>
                  <a:schemeClr val="tx2"/>
                </a:solidFill>
              </a:rPr>
              <a:t>Smanjenje rizika </a:t>
            </a:r>
            <a:r>
              <a:rPr lang="hr-HR" sz="2400" noProof="0" dirty="0"/>
              <a:t>od neusklađenosti sa zakonodavstvom</a:t>
            </a:r>
          </a:p>
          <a:p>
            <a:r>
              <a:rPr lang="hr-HR" sz="2400" b="1" noProof="0" dirty="0">
                <a:solidFill>
                  <a:schemeClr val="tx2"/>
                </a:solidFill>
              </a:rPr>
              <a:t>Poticanje inovacije </a:t>
            </a:r>
            <a:r>
              <a:rPr lang="hr-HR" sz="2400" noProof="0" dirty="0"/>
              <a:t>i razvoj konkurentskih održivih rješenja u vlastitoj regiji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2. modul: Strateška nabava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Upoznavanje sa zelenom javnom nabavom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noProof="0"/>
              <a:t>Postoje li povezane politike?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44825"/>
            <a:ext cx="6995120" cy="10801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noProof="0" dirty="0"/>
              <a:t>Zelena javna nabava alat je koji se može upotrebljavati u rješavanju širokog spektra ciljeva politike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7524" y="2960137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b="1" dirty="0">
                <a:solidFill>
                  <a:schemeClr val="tx2"/>
                </a:solidFill>
              </a:rPr>
              <a:t>Porast energetske učinkovitosti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90464" y="4201008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000" b="1" dirty="0">
                <a:solidFill>
                  <a:schemeClr val="tx2"/>
                </a:solidFill>
              </a:rPr>
              <a:t>Poboljšanje održive urbane mobilnosti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35796" y="3296746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000" b="1" dirty="0">
                <a:solidFill>
                  <a:schemeClr val="tx2"/>
                </a:solidFill>
              </a:rPr>
              <a:t>Razvoj grada kako bi bio CO</a:t>
            </a:r>
            <a:r>
              <a:rPr lang="hr-HR" sz="2000" b="1" baseline="-25000" dirty="0">
                <a:solidFill>
                  <a:schemeClr val="tx2"/>
                </a:solidFill>
              </a:rPr>
              <a:t>2</a:t>
            </a:r>
            <a:r>
              <a:rPr lang="hr-HR" sz="2000" b="1" dirty="0">
                <a:solidFill>
                  <a:schemeClr val="tx2"/>
                </a:solidFill>
              </a:rPr>
              <a:t> neutralan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44108" y="4143256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000" b="1">
                <a:solidFill>
                  <a:schemeClr val="tx2"/>
                </a:solidFill>
              </a:rPr>
              <a:t>Razvoj kružnog gospodarstva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44108" y="2852073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000" b="1" dirty="0">
                <a:solidFill>
                  <a:schemeClr val="tx2"/>
                </a:solidFill>
              </a:rPr>
              <a:t>Sva poslužena hrana ima certifikat da je organska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1520" y="515719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b="1" i="1"/>
              <a:t>Utvrdite ciljeve postojeće politike koje možete povezati s provedbom zelene javne nabave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PP Training colours">
      <a:dk1>
        <a:srgbClr val="484847"/>
      </a:dk1>
      <a:lt1>
        <a:sysClr val="window" lastClr="FFFFFF"/>
      </a:lt1>
      <a:dk2>
        <a:srgbClr val="008A88"/>
      </a:dk2>
      <a:lt2>
        <a:srgbClr val="EEECE1"/>
      </a:lt2>
      <a:accent1>
        <a:srgbClr val="1C665A"/>
      </a:accent1>
      <a:accent2>
        <a:srgbClr val="9BB51B"/>
      </a:accent2>
      <a:accent3>
        <a:srgbClr val="BBD828"/>
      </a:accent3>
      <a:accent4>
        <a:srgbClr val="D8E6B0"/>
      </a:accent4>
      <a:accent5>
        <a:srgbClr val="31859B"/>
      </a:accent5>
      <a:accent6>
        <a:srgbClr val="AFC63A"/>
      </a:accent6>
      <a:hlink>
        <a:srgbClr val="366092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C99D9FD22EAD468925E3B81BE643C5" ma:contentTypeVersion="4" ma:contentTypeDescription="Create a new document." ma:contentTypeScope="" ma:versionID="f1fa2e91d67e02d155e1ba56ca5cd53b">
  <xsd:schema xmlns:xsd="http://www.w3.org/2001/XMLSchema" xmlns:xs="http://www.w3.org/2001/XMLSchema" xmlns:p="http://schemas.microsoft.com/office/2006/metadata/properties" xmlns:ns2="27d4c0ac-778f-470b-b8cf-062d08f91080" xmlns:ns3="6fbbc0bb-c52a-4ae3-8684-c2513aa09430" targetNamespace="http://schemas.microsoft.com/office/2006/metadata/properties" ma:root="true" ma:fieldsID="3be47c274433941bf0240498bb3ac95c" ns2:_="" ns3:_="">
    <xsd:import namespace="27d4c0ac-778f-470b-b8cf-062d08f91080"/>
    <xsd:import namespace="6fbbc0bb-c52a-4ae3-8684-c2513aa09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4c0ac-778f-470b-b8cf-062d08f910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bbc0bb-c52a-4ae3-8684-c2513aa09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EB9357-3C1D-460C-AA78-AA3C8FA4B7AE}"/>
</file>

<file path=customXml/itemProps2.xml><?xml version="1.0" encoding="utf-8"?>
<ds:datastoreItem xmlns:ds="http://schemas.openxmlformats.org/officeDocument/2006/customXml" ds:itemID="{9723E79F-E51A-4FFD-8678-FC23E29C501F}"/>
</file>

<file path=customXml/itemProps3.xml><?xml version="1.0" encoding="utf-8"?>
<ds:datastoreItem xmlns:ds="http://schemas.openxmlformats.org/officeDocument/2006/customXml" ds:itemID="{49C791CD-A164-4286-BBD4-4AB2CFAC2EE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1714</Words>
  <Application>Microsoft Office PowerPoint</Application>
  <PresentationFormat>On-screen Show (4:3)</PresentationFormat>
  <Paragraphs>312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Meiryo UI</vt:lpstr>
      <vt:lpstr>Arial</vt:lpstr>
      <vt:lpstr>Calibri</vt:lpstr>
      <vt:lpstr>Symbol</vt:lpstr>
      <vt:lpstr>Office Theme</vt:lpstr>
      <vt:lpstr>Priručnik za osposobljavanje za zelenu javnu nabavu 2. Strateški aspekti zelene javne nabave</vt:lpstr>
      <vt:lpstr>Priručnik za osposobljavanje za zelenu javnu nabavu</vt:lpstr>
      <vt:lpstr>Sadržaj 2. modula</vt:lpstr>
      <vt:lpstr>Strateški temelj za primjenu zelene javne nabave </vt:lpstr>
      <vt:lpstr>Strateški temelj za primjenu zelene javne nabave </vt:lpstr>
      <vt:lpstr>Strateški temelj za primjenu zelene javne nabave </vt:lpstr>
      <vt:lpstr>Strateški temelj za primjenu zelene javne nabave </vt:lpstr>
      <vt:lpstr>Upoznavanje sa zelenom javnom nabavom</vt:lpstr>
      <vt:lpstr>Upoznavanje sa zelenom javnom nabavom</vt:lpstr>
      <vt:lpstr>Upoznavanje sa zelenom javnom nabavom</vt:lpstr>
      <vt:lpstr>Upoznavanje sa zelenom javnom nabavom</vt:lpstr>
      <vt:lpstr>Upoznavanje sa zelenom javnom nabavom</vt:lpstr>
      <vt:lpstr>Prikupljanje podrške za zelenu javnu nabavu</vt:lpstr>
      <vt:lpstr>Prikupljanje podrške za zelenu javnu nabavu</vt:lpstr>
      <vt:lpstr>Prikupljanje podrške za zelenu javnu nabavu</vt:lpstr>
      <vt:lpstr>Utvrđivanje opsega primjene i ciljeva</vt:lpstr>
      <vt:lpstr>Utvrđivanje opsega primjene i ciljeva</vt:lpstr>
      <vt:lpstr>Utvrđivanje opsega primjene i ciljeva</vt:lpstr>
      <vt:lpstr>Utvrđivanje opsega primjene i ciljeva</vt:lpstr>
      <vt:lpstr>Razvijanje strategije</vt:lpstr>
      <vt:lpstr>Razvijanje strategije</vt:lpstr>
      <vt:lpstr>Razvijanje strategije</vt:lpstr>
      <vt:lpstr>Razvijanje strategije</vt:lpstr>
      <vt:lpstr>Razvijanje strategije</vt:lpstr>
      <vt:lpstr>Razvijanje strategije</vt:lpstr>
      <vt:lpstr>Učinkovito pokretanje strategije zelene javne nabave</vt:lpstr>
      <vt:lpstr>Praćenje i izvješćivanje</vt:lpstr>
      <vt:lpstr>Praćenje i izvješćivanje</vt:lpstr>
      <vt:lpstr>Praćenje i izvješćivanje</vt:lpstr>
      <vt:lpstr>Dodatne smjernice i podrška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2019-03-13T11:50:26Z</dcterms:created>
  <dcterms:modified xsi:type="dcterms:W3CDTF">2019-04-10T15:06:46Z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0x01010009C99D9FD22EAD468925E3B81BE643C5</vt:lpwstr>
  </property>
</Properties>
</file>