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6" r:id="rId4"/>
    <p:sldId id="269" r:id="rId5"/>
    <p:sldId id="305" r:id="rId6"/>
    <p:sldId id="268" r:id="rId7"/>
    <p:sldId id="306" r:id="rId8"/>
    <p:sldId id="307" r:id="rId9"/>
    <p:sldId id="312" r:id="rId10"/>
    <p:sldId id="309" r:id="rId11"/>
    <p:sldId id="310" r:id="rId12"/>
    <p:sldId id="311" r:id="rId13"/>
    <p:sldId id="26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51B"/>
    <a:srgbClr val="008A88"/>
    <a:srgbClr val="BBD828"/>
    <a:srgbClr val="FFFFFF"/>
    <a:srgbClr val="7F7F7F"/>
    <a:srgbClr val="F2F2F2"/>
    <a:srgbClr val="DBDBDA"/>
    <a:srgbClr val="484847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DF17A-148C-465D-B9E3-B833AE2CE82D}" v="10457" dt="2018-06-08T15:03:07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77851" autoAdjust="0"/>
  </p:normalViewPr>
  <p:slideViewPr>
    <p:cSldViewPr>
      <p:cViewPr varScale="1">
        <p:scale>
          <a:sx n="89" d="100"/>
          <a:sy n="89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1760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980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2992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35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55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23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328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58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0277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139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139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002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7755"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rcRect t="71242" r="28899"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b="16001"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46461" b="30163"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3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 t="10900"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2" cstate="print"/>
          <a:srcRect l="33663" t="83803" b="9906"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case_group_en.htm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ec.europa.eu/environment/gpp/pdf/CP_European_Commission_Brochure_webversion_small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buying_handbook_en.htm" TargetMode="External"/><Relationship Id="rId5" Type="http://schemas.openxmlformats.org/officeDocument/2006/relationships/hyperlink" Target="http://www.procuraplus.org/manual/" TargetMode="External"/><Relationship Id="rId4" Type="http://schemas.openxmlformats.org/officeDocument/2006/relationships/hyperlink" Target="https://ec.europa.eu/docsroom/documents/29261" TargetMode="External"/><Relationship Id="rId9" Type="http://schemas.openxmlformats.org/officeDocument/2006/relationships/hyperlink" Target="http://ec.europa.eu/environment/gpp/index_en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sslibrarypages.wikispaces.com/BEING+A+PSYCHOLOGIS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800" dirty="0"/>
              <a:t>Priručnik za osposobljavanje za zelenu javnu nabavu</a:t>
            </a:r>
            <a:br>
              <a:rPr lang="hr-HR" sz="2000" dirty="0"/>
            </a:br>
            <a:r>
              <a:rPr lang="hr-HR" sz="1400" i="1" dirty="0"/>
              <a:t>4. Procjena potreba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9909"/>
            <a:ext cx="7427168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Zajednička nabava može uštedjeti resurse, razviti </a:t>
            </a:r>
            <a:r>
              <a:rPr lang="hr-HR" sz="2600" b="1">
                <a:solidFill>
                  <a:schemeClr val="tx2"/>
                </a:solidFill>
              </a:rPr>
              <a:t>snažniju potražnju </a:t>
            </a:r>
            <a:r>
              <a:rPr lang="hr-HR" sz="2600"/>
              <a:t>za ekološkom robom i uslugama</a:t>
            </a:r>
          </a:p>
          <a:p>
            <a:r>
              <a:rPr lang="hr-HR" sz="2600"/>
              <a:t>U sklopu procjene potreba razmotrite primjenjuje li se išta od navedenoga: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600"/>
              <a:t>Možete li kupovati iz </a:t>
            </a:r>
            <a:r>
              <a:rPr lang="hr-HR" sz="2600" b="1">
                <a:solidFill>
                  <a:schemeClr val="tx2"/>
                </a:solidFill>
              </a:rPr>
              <a:t>postojećeg</a:t>
            </a:r>
            <a:r>
              <a:rPr lang="hr-HR" sz="2600"/>
              <a:t> okvira ili ugovora?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600"/>
              <a:t>Možete li </a:t>
            </a:r>
            <a:r>
              <a:rPr lang="hr-HR" sz="2600" b="1">
                <a:solidFill>
                  <a:schemeClr val="tx2"/>
                </a:solidFill>
              </a:rPr>
              <a:t>uspostaviti</a:t>
            </a:r>
            <a:r>
              <a:rPr lang="hr-HR" sz="2600"/>
              <a:t> okvir ili ugovor koji će upotrebljavati i drugi?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600"/>
              <a:t>Možete li provesti</a:t>
            </a:r>
            <a:r>
              <a:rPr lang="hr-HR" sz="2600" b="1">
                <a:solidFill>
                  <a:schemeClr val="tx2"/>
                </a:solidFill>
              </a:rPr>
              <a:t> zajedničku nabavu</a:t>
            </a:r>
            <a:r>
              <a:rPr lang="hr-HR" sz="2600" b="1"/>
              <a:t> </a:t>
            </a:r>
            <a:r>
              <a:rPr lang="hr-HR" sz="2600"/>
              <a:t>s jednim tijelom ili više tijela?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 koga kupujemo: zajednička nabava</a:t>
            </a:r>
          </a:p>
        </p:txBody>
      </p:sp>
    </p:spTree>
    <p:extLst>
      <p:ext uri="{BB962C8B-B14F-4D97-AF65-F5344CB8AC3E}">
        <p14:creationId xmlns:p14="http://schemas.microsoft.com/office/powerpoint/2010/main" val="280574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3"/>
            <a:ext cx="7686700" cy="46805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U natječajima objavljenima u SL-u dužni ste unaprijed procijeniti ukupnu količinu ili opseg</a:t>
            </a:r>
          </a:p>
          <a:p>
            <a:r>
              <a:rPr lang="hr-HR" sz="2600"/>
              <a:t>To ne predstavlja ugovornu obvezu prema kojoj ste dužni kupiti tu količinu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Koliko kupujemo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C561C-69D7-4D71-B289-33AB006E7249}"/>
              </a:ext>
            </a:extLst>
          </p:cNvPr>
          <p:cNvSpPr txBox="1"/>
          <p:nvPr/>
        </p:nvSpPr>
        <p:spPr>
          <a:xfrm>
            <a:off x="5768162" y="4570666"/>
            <a:ext cx="9938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</p:txBody>
      </p:sp>
      <p:pic>
        <p:nvPicPr>
          <p:cNvPr id="9" name="Picture 8" descr="feng-shui-1026536_19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571744"/>
            <a:ext cx="3857628" cy="3857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034" y="3041571"/>
            <a:ext cx="40005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600"/>
              <a:t>Procjena potreba može pomoći u procjeni realne količine ili raspona koji se potom neće premašiti</a:t>
            </a:r>
          </a:p>
          <a:p>
            <a:pPr marL="27305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hr-HR" sz="2600"/>
              <a:t>To se u jednakoj mjeri primjenjuje na usluge i radove kao i na nabavu robe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97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258072" cy="492941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Ugovori i okviri uobičajeno traju nekoliko godina, a potrebe se tijekom tog vremena mijenjaju</a:t>
            </a:r>
          </a:p>
          <a:p>
            <a:pPr>
              <a:spcAft>
                <a:spcPts val="600"/>
              </a:spcAft>
            </a:pPr>
            <a:r>
              <a:rPr lang="hr-HR" sz="2600"/>
              <a:t>Ugovorni uvjeti trebaju biti </a:t>
            </a:r>
            <a:r>
              <a:rPr lang="hr-HR" sz="2600" b="1">
                <a:solidFill>
                  <a:schemeClr val="tx2"/>
                </a:solidFill>
              </a:rPr>
              <a:t>dostatno fleksibilni </a:t>
            </a:r>
            <a:r>
              <a:rPr lang="hr-HR" sz="2600"/>
              <a:t>da omoguće prilagodbe u količini, učestalosti itd.</a:t>
            </a:r>
          </a:p>
          <a:p>
            <a:pPr>
              <a:spcAft>
                <a:spcPts val="600"/>
              </a:spcAft>
            </a:pPr>
            <a:r>
              <a:rPr lang="hr-HR" sz="2600"/>
              <a:t>Također mogu uključivati klauzulu o </a:t>
            </a:r>
            <a:r>
              <a:rPr lang="hr-HR" sz="2600" b="1">
                <a:solidFill>
                  <a:schemeClr val="tx2"/>
                </a:solidFill>
              </a:rPr>
              <a:t>„najboljoj dostupnoj tehnologiji”</a:t>
            </a:r>
            <a:r>
              <a:rPr lang="hr-HR" sz="2600">
                <a:solidFill>
                  <a:schemeClr val="tx2"/>
                </a:solidFill>
              </a:rPr>
              <a:t> </a:t>
            </a:r>
            <a:r>
              <a:rPr lang="hr-HR" sz="2600"/>
              <a:t>ili klauzulu o </a:t>
            </a:r>
            <a:r>
              <a:rPr lang="hr-HR" sz="2600" b="1">
                <a:solidFill>
                  <a:schemeClr val="tx2"/>
                </a:solidFill>
              </a:rPr>
              <a:t>„kontinuiranom unaprjeđenju”</a:t>
            </a:r>
            <a:r>
              <a:rPr lang="hr-HR" sz="2600"/>
              <a:t> radi poticanja ekološke inovacije</a:t>
            </a:r>
          </a:p>
          <a:p>
            <a:pPr>
              <a:spcAft>
                <a:spcPts val="600"/>
              </a:spcAft>
            </a:pPr>
            <a:r>
              <a:rPr lang="hr-HR" sz="2600" b="1">
                <a:solidFill>
                  <a:schemeClr val="tx2"/>
                </a:solidFill>
              </a:rPr>
              <a:t>Okvirni ugovori</a:t>
            </a:r>
            <a:r>
              <a:rPr lang="hr-HR" sz="2600"/>
              <a:t> osobito su dobro rješenje koje omogućuje fleksibilnost pri kupnji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hr-HR"/>
              <a:t>Kako kupujemo: fleksibilni ugovori</a:t>
            </a:r>
          </a:p>
        </p:txBody>
      </p:sp>
    </p:spTree>
    <p:extLst>
      <p:ext uri="{BB962C8B-B14F-4D97-AF65-F5344CB8AC3E}">
        <p14:creationId xmlns:p14="http://schemas.microsoft.com/office/powerpoint/2010/main" val="6607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/>
              <a:t>Dodatne smjernice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t="39160" r="6250" b="26054"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5D9F63-572E-4214-8DF2-F09B34108BAD}"/>
              </a:ext>
            </a:extLst>
          </p:cNvPr>
          <p:cNvSpPr txBox="1"/>
          <p:nvPr/>
        </p:nvSpPr>
        <p:spPr>
          <a:xfrm>
            <a:off x="573122" y="1282352"/>
            <a:ext cx="51510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r-HR" sz="2600">
                <a:solidFill>
                  <a:srgbClr val="9BB51B"/>
                </a:solidFill>
                <a:hlinkClick r:id="rId4"/>
              </a:rPr>
              <a:t>Vodič kroz inovativnu nabavu</a:t>
            </a:r>
            <a:r>
              <a:rPr lang="hr-HR" sz="2600">
                <a:solidFill>
                  <a:srgbClr val="9BB51B"/>
                </a:solidFill>
              </a:rPr>
              <a:t> (2018.)</a:t>
            </a:r>
          </a:p>
          <a:p>
            <a:pPr>
              <a:spcAft>
                <a:spcPts val="1200"/>
              </a:spcAft>
            </a:pPr>
            <a:r>
              <a:rPr lang="hr-HR" sz="2600">
                <a:solidFill>
                  <a:srgbClr val="9BB51B"/>
                </a:solidFill>
                <a:hlinkClick r:id="rId5"/>
              </a:rPr>
              <a:t>Priručnik Procura+ </a:t>
            </a:r>
            <a:r>
              <a:rPr lang="hr-HR" sz="2600">
                <a:solidFill>
                  <a:srgbClr val="9BB51B"/>
                </a:solidFill>
              </a:rPr>
              <a:t>(3. izdanje, 2016.)</a:t>
            </a:r>
          </a:p>
          <a:p>
            <a:pPr>
              <a:spcAft>
                <a:spcPts val="1200"/>
              </a:spcAft>
            </a:pPr>
            <a:r>
              <a:rPr lang="hr-HR" sz="2600">
                <a:solidFill>
                  <a:srgbClr val="9BB51B"/>
                </a:solidFill>
                <a:hlinkClick r:id="rId6"/>
              </a:rPr>
              <a:t>Kupujmo zeleno </a:t>
            </a:r>
            <a:r>
              <a:rPr lang="hr-HR" sz="2600">
                <a:solidFill>
                  <a:srgbClr val="9BB51B"/>
                </a:solidFill>
              </a:rPr>
              <a:t>(3. izdanje, 2016.)</a:t>
            </a:r>
          </a:p>
          <a:p>
            <a:pPr>
              <a:spcAft>
                <a:spcPts val="1200"/>
              </a:spcAft>
            </a:pPr>
            <a:r>
              <a:rPr lang="hr-HR" sz="2600">
                <a:hlinkClick r:id="rId7"/>
              </a:rPr>
              <a:t>Vodič kroz kružnu nabavu</a:t>
            </a:r>
            <a:r>
              <a:rPr lang="hr-HR" sz="2600"/>
              <a:t> </a:t>
            </a:r>
            <a:r>
              <a:rPr lang="hr-HR" sz="2600">
                <a:solidFill>
                  <a:srgbClr val="9BB51B"/>
                </a:solidFill>
              </a:rPr>
              <a:t>(2017.)</a:t>
            </a:r>
          </a:p>
          <a:p>
            <a:pPr>
              <a:spcAft>
                <a:spcPts val="1200"/>
              </a:spcAft>
            </a:pPr>
            <a:r>
              <a:rPr lang="hr-HR" sz="2600">
                <a:hlinkClick r:id="rId8"/>
              </a:rPr>
              <a:t>Primjeri dobre prakse</a:t>
            </a:r>
          </a:p>
          <a:p>
            <a:endParaRPr lang="en-GB" sz="2800" dirty="0">
              <a:hlinkClick r:id="rId7"/>
            </a:endParaRPr>
          </a:p>
          <a:p>
            <a:endParaRPr lang="en-GB" sz="2800" dirty="0"/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721668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Priručnik je za Europsku komisiju razvilo vijeće ICLEI – Lokalne vlasti za održivost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1100" b="1">
                <a:solidFill>
                  <a:schemeClr val="accent1"/>
                </a:solidFill>
              </a:rPr>
              <a:t>Autor modula: </a:t>
            </a:r>
            <a:r>
              <a:rPr lang="hr-HR" sz="1100">
                <a:solidFill>
                  <a:schemeClr val="accent1"/>
                </a:solidFill>
              </a:rPr>
              <a:t>Analiza javne nabave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Vlasnik, urednik: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Europska komisija, GU za okoliš, 2019.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1100" b="1">
                <a:solidFill>
                  <a:schemeClr val="accent1"/>
                </a:solidFill>
              </a:rPr>
              <a:t>Fotografije: </a:t>
            </a:r>
            <a:r>
              <a:rPr lang="hr-HR" sz="1100">
                <a:solidFill>
                  <a:schemeClr val="accent1"/>
                </a:solidFill>
              </a:rPr>
              <a:t>preuzete sa stranice Pixabay.com posredstvom mreže Creative Commons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1100" b="1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Odricanje od odgovornosti: </a:t>
            </a:r>
            <a:r>
              <a:rPr kumimoji="0" lang="hr-HR" sz="1100" b="0" i="0" u="none" strike="noStrike" cap="none" normalizeH="0" baseline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Ovaj priručnik okvirni je dokument službi Komisije i ni na koji se način ne može smatrati obvezujućim za ovu ustanovu. </a:t>
            </a:r>
            <a:r>
              <a:rPr kumimoji="0" lang="hr-HR" sz="1100" i="0" u="none" strike="noStrike" cap="none" normalizeH="0" noProof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Ni Europska komisija ni bilo koja osoba koja djeluje u njezino ime nisu odgovorni za potencijalnu upotrebu informacija iz ovog dokumenta.</a:t>
            </a:r>
          </a:p>
        </p:txBody>
      </p:sp>
      <p:sp>
        <p:nvSpPr>
          <p:cNvPr id="11" name="Content Placeholder 20"/>
          <p:cNvSpPr>
            <a:spLocks noGrp="1"/>
          </p:cNvSpPr>
          <p:nvPr>
            <p:ph sz="half" idx="2"/>
          </p:nvPr>
        </p:nvSpPr>
        <p:spPr>
          <a:xfrm>
            <a:off x="5940152" y="1282353"/>
            <a:ext cx="2520280" cy="30107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hr-HR" b="1"/>
              <a:t>Služba za pomoć o zelenoj javnoj nabavi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/>
              <a:t>Za dodatnu podršku u vezi sa zelenom javnom nabavom, obratite se EU-ovoj besplatnoj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/>
              <a:t> </a:t>
            </a:r>
            <a:r>
              <a:rPr lang="hr-HR" b="1">
                <a:hlinkClick r:id="rId9"/>
              </a:rPr>
              <a:t>Službi za pomoć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>
                <a:solidFill>
                  <a:schemeClr val="tx2"/>
                </a:solidFill>
              </a:rPr>
              <a:t>Priručnik za osposobljavanje za zelenu javnu nabavu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45754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1. modul: Uvod</a:t>
              </a: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4606286" y="1628800"/>
            <a:ext cx="2880001" cy="930333"/>
            <a:chOff x="3453289" y="-1886596"/>
            <a:chExt cx="2304256" cy="115931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pic>
          <p:nvPicPr>
            <p:cNvPr id="17" name="Picture 16" descr="test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tx2">
                  <a:lumMod val="40000"/>
                  <a:lumOff val="60000"/>
                  <a:tint val="45000"/>
                  <a:satMod val="400000"/>
                </a:schemeClr>
              </a:duotone>
            </a:blip>
            <a:srcRect l="33663"/>
            <a:stretch>
              <a:fillRect/>
            </a:stretch>
          </p:blipFill>
          <p:spPr>
            <a:xfrm>
              <a:off x="3453289" y="-1886596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453289" y="-1865469"/>
              <a:ext cx="2304256" cy="79510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4. modul: Procjena potreba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026905" y="2701020"/>
            <a:ext cx="2898481" cy="1032873"/>
            <a:chOff x="436403" y="338871"/>
            <a:chExt cx="2319042" cy="1279112"/>
          </a:xfrm>
        </p:grpSpPr>
        <p:pic>
          <p:nvPicPr>
            <p:cNvPr id="20" name="Picture 19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51189" y="45866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436403" y="338871"/>
              <a:ext cx="2304256" cy="366483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 dirty="0">
                  <a:solidFill>
                    <a:schemeClr val="bg1"/>
                  </a:solidFill>
                </a:rPr>
                <a:t>2. modul: Strateški aspekti zelene javne nabave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1006165" y="3936980"/>
            <a:ext cx="2900741" cy="1030591"/>
            <a:chOff x="-2427119" y="4649857"/>
            <a:chExt cx="2320851" cy="1257532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-2410524" y="4748071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-2427119" y="4649857"/>
              <a:ext cx="2304256" cy="1199217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 dirty="0">
                  <a:solidFill>
                    <a:schemeClr val="bg1"/>
                  </a:solidFill>
                </a:rPr>
                <a:t>3. modul: Pravni aspekti zelene javne nabave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788011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5. modul: Kružna nabava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593585" y="4043007"/>
            <a:ext cx="2880000" cy="924563"/>
            <a:chOff x="467544" y="1844824"/>
            <a:chExt cx="2304256" cy="1159319"/>
          </a:xfrm>
        </p:grpSpPr>
        <p:pic>
          <p:nvPicPr>
            <p:cNvPr id="29" name="Picture 28" descr="test.png"/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>
                  <a:solidFill>
                    <a:schemeClr val="bg1"/>
                  </a:solidFill>
                </a:rPr>
                <a:t>6. modul: Uključivanje tržišta</a:t>
              </a:r>
            </a:p>
          </p:txBody>
        </p:sp>
      </p:grp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grpSp>
        <p:nvGrpSpPr>
          <p:cNvPr id="25" name="Group 27">
            <a:extLst>
              <a:ext uri="{FF2B5EF4-FFF2-40B4-BE49-F238E27FC236}">
                <a16:creationId xmlns:a16="http://schemas.microsoft.com/office/drawing/2014/main" id="{455E69F6-114E-42C9-98C9-9663801DAE58}"/>
              </a:ext>
            </a:extLst>
          </p:cNvPr>
          <p:cNvGrpSpPr/>
          <p:nvPr/>
        </p:nvGrpSpPr>
        <p:grpSpPr>
          <a:xfrm>
            <a:off x="2883100" y="5047705"/>
            <a:ext cx="2912716" cy="1052641"/>
            <a:chOff x="441368" y="1684226"/>
            <a:chExt cx="2330432" cy="1319917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33663"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AA3329B-C26E-4192-B7A0-02F1450839B8}"/>
                </a:ext>
              </a:extLst>
            </p:cNvPr>
            <p:cNvSpPr txBox="1"/>
            <p:nvPr/>
          </p:nvSpPr>
          <p:spPr>
            <a:xfrm>
              <a:off x="441368" y="1684226"/>
              <a:ext cx="2304256" cy="936245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hr-HR" sz="2200" dirty="0">
                  <a:solidFill>
                    <a:schemeClr val="bg1"/>
                  </a:solidFill>
                </a:rPr>
                <a:t>7. modul: Operativni (ključni sektori za zelenu javnu nabavu)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715200" cy="4201441"/>
          </a:xfrm>
        </p:spPr>
        <p:txBody>
          <a:bodyPr lIns="72000" rIns="7200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/>
              <a:t>Što je procjena potreba?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Savjetovanje s korisnikom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Zašto kupujemo – izjava o potrebama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Što kupujemo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Za koga kupujemo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Koliko kupujemo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Kako kupujemo – fleksibilni ugovori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/>
              <a:t>Dodatni resursi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Sadržaj 4. modula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00141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Zelena javna nabava ne odnosi se samo na kupnju ekološki prihvatljivije robe/usluga, već se odnosi i na smanjenje ukupnog učinka javne nabave</a:t>
            </a:r>
          </a:p>
          <a:p>
            <a:pPr>
              <a:spcAft>
                <a:spcPts val="600"/>
              </a:spcAft>
            </a:pPr>
            <a:r>
              <a:rPr lang="hr-HR" sz="2600"/>
              <a:t>Jedan od najočiglednijih načina kako se to može učiniti jest smanjenjem potražnje za robom, uslugama i radovima</a:t>
            </a:r>
          </a:p>
          <a:p>
            <a:r>
              <a:rPr lang="hr-HR" sz="2600"/>
              <a:t>Procjena potreba odnosi se na: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hr-HR" sz="2600"/>
              <a:t>izbjegavanje nepotrebnih kupnji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hr-HR" sz="2600"/>
              <a:t>osiguranje da kupljeno zadovoljava uvjete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hr-HR" sz="2600"/>
              <a:t>osmišljavanje nabave i ugovora na način koji dopušta fleksibilnost tijekom vremena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procjena potreba?</a:t>
            </a:r>
          </a:p>
        </p:txBody>
      </p:sp>
    </p:spTree>
    <p:extLst>
      <p:ext uri="{BB962C8B-B14F-4D97-AF65-F5344CB8AC3E}">
        <p14:creationId xmlns:p14="http://schemas.microsoft.com/office/powerpoint/2010/main" val="34923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is Photo by Unknown Author is licensed under Creative Commons BY-SA&#10;">
            <a:extLst>
              <a:ext uri="{FF2B5EF4-FFF2-40B4-BE49-F238E27FC236}">
                <a16:creationId xmlns:a16="http://schemas.microsoft.com/office/drawing/2014/main" id="{26B3C796-C35D-4BE4-866E-7FF33E6818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1727" r="13588"/>
          <a:stretch>
            <a:fillRect/>
          </a:stretch>
        </p:blipFill>
        <p:spPr>
          <a:xfrm>
            <a:off x="5500694" y="1617628"/>
            <a:ext cx="3071834" cy="4113082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24744"/>
            <a:ext cx="5482952" cy="500141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Korisnici nabave mogu biti interni u organizaciji koja kupuje ili vanjski (npr. građani)</a:t>
            </a:r>
          </a:p>
          <a:p>
            <a:pPr>
              <a:spcAft>
                <a:spcPts val="600"/>
              </a:spcAft>
            </a:pPr>
            <a:r>
              <a:rPr lang="hr-HR" sz="2600"/>
              <a:t>Potrebno je savjetovati se s korisnicima kako bi se osiguralo da kupnje odgovaraju njihovim potrebama</a:t>
            </a:r>
          </a:p>
          <a:p>
            <a:pPr>
              <a:spcAft>
                <a:spcPts val="600"/>
              </a:spcAft>
            </a:pPr>
            <a:r>
              <a:rPr lang="hr-HR" sz="2600"/>
              <a:t>Savjetovanje treba održati prije početka nabave, a može se nastaviti i tijekom procesa natječaja / faze provedbe ugovora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Savjetovanje s korisnikom</a:t>
            </a:r>
          </a:p>
        </p:txBody>
      </p:sp>
    </p:spTree>
    <p:extLst>
      <p:ext uri="{BB962C8B-B14F-4D97-AF65-F5344CB8AC3E}">
        <p14:creationId xmlns:p14="http://schemas.microsoft.com/office/powerpoint/2010/main" val="244738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Razlog pokretanja natječaja mora biti jasan prije njegova pokretanja (razlog „jer smo to kupili prošle godine” nije dovoljno dobar)</a:t>
            </a:r>
          </a:p>
          <a:p>
            <a:pPr>
              <a:spcAft>
                <a:spcPts val="600"/>
              </a:spcAft>
            </a:pPr>
            <a:r>
              <a:rPr lang="hr-HR" sz="2600"/>
              <a:t>Treba moći ukratko navesti potrebu u jednostavnoj izjavi kojom se potvrđuje jesu li u obzir uzete alternative kupnji, tj. dijeljenje resursa, popravci/ažuriranja, najam</a:t>
            </a:r>
          </a:p>
          <a:p>
            <a:pPr>
              <a:spcAft>
                <a:spcPts val="600"/>
              </a:spcAft>
            </a:pPr>
            <a:r>
              <a:rPr lang="hr-HR" sz="2600"/>
              <a:t>Ta izjava može biti korisna i za </a:t>
            </a:r>
            <a:r>
              <a:rPr lang="hr-HR" sz="2600" b="1">
                <a:solidFill>
                  <a:schemeClr val="tx2"/>
                </a:solidFill>
              </a:rPr>
              <a:t>poslovni slučaj</a:t>
            </a:r>
            <a:r>
              <a:rPr lang="hr-HR" sz="2600"/>
              <a:t> nabave</a:t>
            </a:r>
          </a:p>
          <a:p>
            <a:pPr>
              <a:spcAft>
                <a:spcPts val="600"/>
              </a:spcAft>
            </a:pPr>
            <a:r>
              <a:rPr lang="hr-HR" sz="2600"/>
              <a:t>Treba se moći </a:t>
            </a:r>
            <a:r>
              <a:rPr lang="hr-HR" sz="2600" b="1">
                <a:solidFill>
                  <a:schemeClr val="tx2"/>
                </a:solidFill>
              </a:rPr>
              <a:t>osporiti</a:t>
            </a:r>
            <a:r>
              <a:rPr lang="hr-HR" sz="2600"/>
              <a:t> na temelju pitanja o zaštiti okoliša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Zašto kupujemo: izjava o potrebama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sz="2600"/>
              <a:t>Procjena potreba i savjetovanje s korisnicima pomažu definirati </a:t>
            </a:r>
            <a:r>
              <a:rPr lang="hr-HR" sz="2600" b="1">
                <a:solidFill>
                  <a:schemeClr val="tx2"/>
                </a:solidFill>
              </a:rPr>
              <a:t>predmet ugovora</a:t>
            </a:r>
          </a:p>
          <a:p>
            <a:r>
              <a:rPr lang="hr-HR" sz="2600"/>
              <a:t>To govori tržištu što kupujete, a navodi se: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hr-HR" sz="2600"/>
              <a:t>radi li se o ugovoru o </a:t>
            </a:r>
            <a:r>
              <a:rPr lang="hr-HR" sz="2600" b="1">
                <a:solidFill>
                  <a:schemeClr val="tx2"/>
                </a:solidFill>
              </a:rPr>
              <a:t>nabavi robe, pružanju usluga </a:t>
            </a:r>
            <a:r>
              <a:rPr lang="hr-HR" sz="2600"/>
              <a:t>ili o </a:t>
            </a:r>
            <a:r>
              <a:rPr lang="hr-HR" sz="2600" b="1">
                <a:solidFill>
                  <a:schemeClr val="tx2"/>
                </a:solidFill>
              </a:rPr>
              <a:t>radovima</a:t>
            </a:r>
          </a:p>
          <a:p>
            <a:pPr marL="914400" lvl="1" indent="-514350">
              <a:buClr>
                <a:srgbClr val="008A88"/>
              </a:buClr>
              <a:buFont typeface="+mj-lt"/>
              <a:buAutoNum type="arabicPeriod"/>
            </a:pPr>
            <a:r>
              <a:rPr lang="hr-HR" sz="2600" b="1">
                <a:solidFill>
                  <a:schemeClr val="tx2"/>
                </a:solidFill>
              </a:rPr>
              <a:t>naslov</a:t>
            </a:r>
            <a:r>
              <a:rPr lang="hr-HR" sz="2600"/>
              <a:t> i </a:t>
            </a:r>
            <a:r>
              <a:rPr lang="hr-HR" sz="2600" b="1">
                <a:solidFill>
                  <a:schemeClr val="tx2"/>
                </a:solidFill>
              </a:rPr>
              <a:t>kratak opis</a:t>
            </a:r>
            <a:r>
              <a:rPr lang="hr-HR" sz="2600"/>
              <a:t> ugovora</a:t>
            </a:r>
          </a:p>
          <a:p>
            <a:pPr marL="914400" lvl="1" indent="-514350">
              <a:spcAft>
                <a:spcPts val="600"/>
              </a:spcAft>
              <a:buClr>
                <a:srgbClr val="008A88"/>
              </a:buClr>
              <a:buFont typeface="+mj-lt"/>
              <a:buAutoNum type="arabicPeriod"/>
            </a:pPr>
            <a:r>
              <a:rPr lang="hr-HR" sz="2600"/>
              <a:t>relevantne </a:t>
            </a:r>
            <a:r>
              <a:rPr lang="hr-HR" sz="2600" b="1">
                <a:solidFill>
                  <a:schemeClr val="tx2"/>
                </a:solidFill>
              </a:rPr>
              <a:t>šifre</a:t>
            </a:r>
            <a:r>
              <a:rPr lang="hr-HR" sz="2600">
                <a:solidFill>
                  <a:schemeClr val="tx2"/>
                </a:solidFill>
              </a:rPr>
              <a:t> </a:t>
            </a:r>
            <a:r>
              <a:rPr lang="hr-HR" sz="2600" b="1">
                <a:solidFill>
                  <a:schemeClr val="tx2"/>
                </a:solidFill>
              </a:rPr>
              <a:t>CPV-a</a:t>
            </a:r>
            <a:r>
              <a:rPr lang="hr-HR" sz="2600">
                <a:solidFill>
                  <a:schemeClr val="tx2"/>
                </a:solidFill>
              </a:rPr>
              <a:t> </a:t>
            </a:r>
            <a:r>
              <a:rPr lang="hr-HR" sz="2600"/>
              <a:t>(za natječaj u SL-u)</a:t>
            </a:r>
          </a:p>
          <a:p>
            <a:r>
              <a:rPr lang="hr-HR" sz="2600"/>
              <a:t>Predmet je važan jer se njime određuje opseg kriterija za zelenu javnu nabavu koje primjenjujete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kupujemo: predmet</a:t>
            </a:r>
          </a:p>
        </p:txBody>
      </p:sp>
    </p:spTree>
    <p:extLst>
      <p:ext uri="{BB962C8B-B14F-4D97-AF65-F5344CB8AC3E}">
        <p14:creationId xmlns:p14="http://schemas.microsoft.com/office/powerpoint/2010/main" val="367829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arget-1874799_192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6042" r="20138"/>
          <a:stretch>
            <a:fillRect/>
          </a:stretch>
        </p:blipFill>
        <p:spPr>
          <a:xfrm>
            <a:off x="6286512" y="1857364"/>
            <a:ext cx="2214578" cy="41148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kupujemo: specifikacija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F59F0-482E-46F9-A7E0-6FA305EA341E}"/>
              </a:ext>
            </a:extLst>
          </p:cNvPr>
          <p:cNvSpPr txBox="1"/>
          <p:nvPr/>
        </p:nvSpPr>
        <p:spPr>
          <a:xfrm>
            <a:off x="457200" y="1355278"/>
            <a:ext cx="6186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600"/>
              <a:t>Procjena potreba pomaže u odabiru najprimjerenije specifikacije, neovisno o tome temelji li se na funkcionalnim zahtjevima ili standardima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600"/>
              <a:t>Izbjegava se pristup „kopiraj i zalijepi”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600"/>
              <a:t>Kao i izjava o potrebama, specifikacije bi se trebale moći osporiti na temelju pitanja zaštite okoliša kao i osigurati da nisu pretjerano restriktivne, da dopuštaju MSP-ovima da se natječu itd.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58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4. modul: Procjena potreba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Učinak / specifikacije koje se temelje na ishodu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F59F0-482E-46F9-A7E0-6FA305EA341E}"/>
              </a:ext>
            </a:extLst>
          </p:cNvPr>
          <p:cNvSpPr txBox="1"/>
          <p:nvPr/>
        </p:nvSpPr>
        <p:spPr>
          <a:xfrm>
            <a:off x="457200" y="1355278"/>
            <a:ext cx="77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Učinak ili specifikacije koje se temelje na ishodu opisuju potrebu koju želite zadovoljiti nabavom umjesto da samo da propišete kako to točno želite postići.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Dobavljačima omogućuje da utvrde najdjelotvorniji i najučinkovitiji način zadovoljenja te potrebe – te da predlože inovativna rješenja koja su korisna za okoliš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2"/>
                </a:solidFill>
              </a:rPr>
              <a:t>Primjer: </a:t>
            </a:r>
            <a:r>
              <a:rPr lang="hr-HR" sz="2400" dirty="0"/>
              <a:t>definirajte zahtjeve osvjetljenja u pogledu lumena koji su potrebni u različitim prostorijama u različito vrijeme, a ne u pogledu broja rasvjetnih tijela ili potrebnih vati.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402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99D9FD22EAD468925E3B81BE643C5" ma:contentTypeVersion="4" ma:contentTypeDescription="Create a new document." ma:contentTypeScope="" ma:versionID="f1fa2e91d67e02d155e1ba56ca5cd53b">
  <xsd:schema xmlns:xsd="http://www.w3.org/2001/XMLSchema" xmlns:xs="http://www.w3.org/2001/XMLSchema" xmlns:p="http://schemas.microsoft.com/office/2006/metadata/properties" xmlns:ns2="27d4c0ac-778f-470b-b8cf-062d08f91080" xmlns:ns3="6fbbc0bb-c52a-4ae3-8684-c2513aa09430" targetNamespace="http://schemas.microsoft.com/office/2006/metadata/properties" ma:root="true" ma:fieldsID="3be47c274433941bf0240498bb3ac95c" ns2:_="" ns3:_="">
    <xsd:import namespace="27d4c0ac-778f-470b-b8cf-062d08f91080"/>
    <xsd:import namespace="6fbbc0bb-c52a-4ae3-8684-c2513aa09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4c0ac-778f-470b-b8cf-062d08f910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bbc0bb-c52a-4ae3-8684-c2513aa09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06DF6C-CC20-4800-857B-961E4FFEF9FE}"/>
</file>

<file path=customXml/itemProps2.xml><?xml version="1.0" encoding="utf-8"?>
<ds:datastoreItem xmlns:ds="http://schemas.openxmlformats.org/officeDocument/2006/customXml" ds:itemID="{DE3BCC52-23A4-4CAA-8B27-B9957017B403}"/>
</file>

<file path=customXml/itemProps3.xml><?xml version="1.0" encoding="utf-8"?>
<ds:datastoreItem xmlns:ds="http://schemas.openxmlformats.org/officeDocument/2006/customXml" ds:itemID="{9D56D1D0-7866-41B4-8A84-8F704A9343D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On-screen Show (4:3)</PresentationFormat>
  <Paragraphs>118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Meiryo UI</vt:lpstr>
      <vt:lpstr>Arial</vt:lpstr>
      <vt:lpstr>Calibri</vt:lpstr>
      <vt:lpstr>Office Theme</vt:lpstr>
      <vt:lpstr>Priručnik za osposobljavanje za zelenu javnu nabavu 4. Procjena potreba </vt:lpstr>
      <vt:lpstr>Priručnik za osposobljavanje za zelenu javnu nabavu</vt:lpstr>
      <vt:lpstr>Sadržaj 4. modula</vt:lpstr>
      <vt:lpstr>Što je procjena potreba?</vt:lpstr>
      <vt:lpstr>Savjetovanje s korisnikom</vt:lpstr>
      <vt:lpstr>Zašto kupujemo: izjava o potrebama</vt:lpstr>
      <vt:lpstr>Što kupujemo: predmet</vt:lpstr>
      <vt:lpstr>Što kupujemo: specifikacija</vt:lpstr>
      <vt:lpstr>Učinak / specifikacije koje se temelje na ishodu</vt:lpstr>
      <vt:lpstr>Za koga kupujemo: zajednička nabava</vt:lpstr>
      <vt:lpstr>Koliko kupujemo</vt:lpstr>
      <vt:lpstr>Kako kupujemo: fleksibilni ugovori</vt:lpstr>
      <vt:lpstr>Dodatne smjernice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2019-03-13T11:49:35Z</dcterms:created>
  <dcterms:modified xsi:type="dcterms:W3CDTF">2019-04-10T15:19:14Z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0x01010009C99D9FD22EAD468925E3B81BE643C5</vt:lpwstr>
  </property>
</Properties>
</file>