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26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665" r:id="rId2"/>
  </p:sldMasterIdLst>
  <p:notesMasterIdLst>
    <p:notesMasterId r:id="rId21"/>
  </p:notesMasterIdLst>
  <p:handoutMasterIdLst>
    <p:handoutMasterId r:id="rId22"/>
  </p:handoutMasterIdLst>
  <p:sldIdLst>
    <p:sldId id="256" r:id="rId3"/>
    <p:sldId id="267" r:id="rId4"/>
    <p:sldId id="281" r:id="rId5"/>
    <p:sldId id="289" r:id="rId6"/>
    <p:sldId id="270" r:id="rId7"/>
    <p:sldId id="269" r:id="rId8"/>
    <p:sldId id="290" r:id="rId9"/>
    <p:sldId id="291" r:id="rId10"/>
    <p:sldId id="273" r:id="rId11"/>
    <p:sldId id="293" r:id="rId12"/>
    <p:sldId id="294" r:id="rId13"/>
    <p:sldId id="295" r:id="rId14"/>
    <p:sldId id="296" r:id="rId15"/>
    <p:sldId id="297" r:id="rId16"/>
    <p:sldId id="292" r:id="rId17"/>
    <p:sldId id="279" r:id="rId18"/>
    <p:sldId id="278" r:id="rId19"/>
    <p:sldId id="261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BD828"/>
    <a:srgbClr val="9BB51B"/>
    <a:srgbClr val="7F7F7F"/>
    <a:srgbClr val="F2F2F2"/>
    <a:srgbClr val="DBDBDA"/>
    <a:srgbClr val="008A88"/>
    <a:srgbClr val="484847"/>
    <a:srgbClr val="DDD9C3"/>
    <a:srgbClr val="9EEA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3FD593-C018-4212-92A8-D6D4AE48DCD4}" v="220" dt="2018-10-23T11:15:54.1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76" autoAdjust="0"/>
    <p:restoredTop sz="72000" autoAdjust="0"/>
  </p:normalViewPr>
  <p:slideViewPr>
    <p:cSldViewPr snapToGrid="0">
      <p:cViewPr varScale="1">
        <p:scale>
          <a:sx n="114" d="100"/>
          <a:sy n="114" d="100"/>
        </p:scale>
        <p:origin x="178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04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2D22F9-C17E-4C83-950C-FBD44F9A40A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41031400-D071-45C5-AF91-A7C634E028E9}">
      <dgm:prSet phldrT="[Tekst]" custT="1"/>
      <dgm:spPr>
        <a:solidFill>
          <a:schemeClr val="bg1"/>
        </a:solidFill>
        <a:ln>
          <a:solidFill>
            <a:srgbClr val="0679AC"/>
          </a:solidFill>
        </a:ln>
      </dgm:spPr>
      <dgm:t>
        <a:bodyPr/>
        <a:lstStyle/>
        <a:p>
          <a:r>
            <a:rPr lang="hr-HR" sz="1600" cap="small" baseline="0">
              <a:solidFill>
                <a:schemeClr val="tx1">
                  <a:lumMod val="65000"/>
                  <a:lumOff val="35000"/>
                </a:schemeClr>
              </a:solidFill>
            </a:rPr>
            <a:t>Utvrđivanje </a:t>
          </a:r>
          <a:br>
            <a:rPr lang="hr-HR" sz="1600" cap="small" baseline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hr-HR" sz="1600" cap="small" baseline="0">
              <a:solidFill>
                <a:schemeClr val="tx1">
                  <a:lumMod val="65000"/>
                  <a:lumOff val="35000"/>
                </a:schemeClr>
              </a:solidFill>
            </a:rPr>
            <a:t>dionika</a:t>
          </a:r>
        </a:p>
      </dgm:t>
    </dgm:pt>
    <dgm:pt modelId="{8FA887E6-7AC4-4515-8C09-20215F757213}" type="parTrans" cxnId="{AAFE00E6-5EE2-46CB-B622-E2F171B295C4}">
      <dgm:prSet/>
      <dgm:spPr/>
      <dgm:t>
        <a:bodyPr/>
        <a:lstStyle/>
        <a:p>
          <a:endParaRPr lang="nl-NL"/>
        </a:p>
      </dgm:t>
    </dgm:pt>
    <dgm:pt modelId="{B8897554-575A-490E-B9C6-7E06EE91D01E}" type="sibTrans" cxnId="{AAFE00E6-5EE2-46CB-B622-E2F171B295C4}">
      <dgm:prSet/>
      <dgm:spPr/>
      <dgm:t>
        <a:bodyPr/>
        <a:lstStyle/>
        <a:p>
          <a:endParaRPr lang="nl-NL"/>
        </a:p>
      </dgm:t>
    </dgm:pt>
    <dgm:pt modelId="{7C4A5C4F-0DCE-407E-B0D9-4ADFE2C51081}">
      <dgm:prSet phldrT="[Tekst]" custT="1"/>
      <dgm:spPr>
        <a:solidFill>
          <a:schemeClr val="bg1"/>
        </a:solidFill>
        <a:ln>
          <a:solidFill>
            <a:srgbClr val="0679AC"/>
          </a:solidFill>
        </a:ln>
      </dgm:spPr>
      <dgm:t>
        <a:bodyPr/>
        <a:lstStyle/>
        <a:p>
          <a:r>
            <a:rPr lang="hr-HR" sz="1600" cap="small" baseline="0">
              <a:solidFill>
                <a:schemeClr val="tx1">
                  <a:lumMod val="65000"/>
                  <a:lumOff val="35000"/>
                </a:schemeClr>
              </a:solidFill>
            </a:rPr>
            <a:t>Mapiranje interesa dionika</a:t>
          </a:r>
        </a:p>
      </dgm:t>
    </dgm:pt>
    <dgm:pt modelId="{B48F8C26-6371-4BB9-A40D-3C6565403F61}" type="parTrans" cxnId="{CBA66664-2D8B-481A-941D-C99D37A59905}">
      <dgm:prSet/>
      <dgm:spPr/>
      <dgm:t>
        <a:bodyPr/>
        <a:lstStyle/>
        <a:p>
          <a:endParaRPr lang="nl-NL"/>
        </a:p>
      </dgm:t>
    </dgm:pt>
    <dgm:pt modelId="{C1C3F23D-B531-4457-B3EC-0DF9890ADF32}" type="sibTrans" cxnId="{CBA66664-2D8B-481A-941D-C99D37A59905}">
      <dgm:prSet/>
      <dgm:spPr/>
      <dgm:t>
        <a:bodyPr/>
        <a:lstStyle/>
        <a:p>
          <a:endParaRPr lang="nl-NL"/>
        </a:p>
      </dgm:t>
    </dgm:pt>
    <dgm:pt modelId="{E7953DA6-7FA0-4F27-89FB-92C4A9BEBF6D}">
      <dgm:prSet phldrT="[Tekst]" custT="1"/>
      <dgm:spPr>
        <a:solidFill>
          <a:schemeClr val="bg1"/>
        </a:solidFill>
        <a:ln>
          <a:solidFill>
            <a:srgbClr val="0679AC"/>
          </a:solidFill>
        </a:ln>
      </dgm:spPr>
      <dgm:t>
        <a:bodyPr/>
        <a:lstStyle/>
        <a:p>
          <a:r>
            <a:rPr lang="hr-HR" sz="1600" cap="small" baseline="0">
              <a:solidFill>
                <a:schemeClr val="tx1">
                  <a:lumMod val="65000"/>
                  <a:lumOff val="35000"/>
                </a:schemeClr>
              </a:solidFill>
            </a:rPr>
            <a:t>Uključivanje dionika</a:t>
          </a:r>
          <a:br>
            <a:rPr lang="hr-HR" sz="1600" cap="small" baseline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hr-HR" sz="1600" cap="small" baseline="0">
              <a:solidFill>
                <a:schemeClr val="tx1">
                  <a:lumMod val="65000"/>
                  <a:lumOff val="35000"/>
                </a:schemeClr>
              </a:solidFill>
            </a:rPr>
            <a:t>u pripremu</a:t>
          </a:r>
        </a:p>
      </dgm:t>
    </dgm:pt>
    <dgm:pt modelId="{DBB2849B-4BC4-4D89-B223-73291A9E6467}" type="parTrans" cxnId="{8772EC0C-4680-4907-B159-13CB55566C13}">
      <dgm:prSet/>
      <dgm:spPr/>
      <dgm:t>
        <a:bodyPr/>
        <a:lstStyle/>
        <a:p>
          <a:endParaRPr lang="nl-NL"/>
        </a:p>
      </dgm:t>
    </dgm:pt>
    <dgm:pt modelId="{8EC2055D-D0C7-4ADB-A4DA-09B82DB84545}" type="sibTrans" cxnId="{8772EC0C-4680-4907-B159-13CB55566C13}">
      <dgm:prSet/>
      <dgm:spPr/>
      <dgm:t>
        <a:bodyPr/>
        <a:lstStyle/>
        <a:p>
          <a:endParaRPr lang="nl-NL"/>
        </a:p>
      </dgm:t>
    </dgm:pt>
    <dgm:pt modelId="{52DEF82F-FC75-4B87-A2AB-481CE2F7EB22}">
      <dgm:prSet custT="1"/>
      <dgm:spPr>
        <a:solidFill>
          <a:schemeClr val="bg1"/>
        </a:solidFill>
        <a:ln>
          <a:solidFill>
            <a:srgbClr val="0679AC"/>
          </a:solidFill>
        </a:ln>
      </dgm:spPr>
      <dgm:t>
        <a:bodyPr/>
        <a:lstStyle/>
        <a:p>
          <a:r>
            <a:rPr lang="hr-HR" sz="1600" cap="small" baseline="0">
              <a:solidFill>
                <a:schemeClr val="tx1">
                  <a:lumMod val="65000"/>
                  <a:lumOff val="35000"/>
                </a:schemeClr>
              </a:solidFill>
            </a:rPr>
            <a:t>Uključivanje dionika</a:t>
          </a:r>
          <a:br>
            <a:rPr lang="hr-HR" sz="1600" cap="small" baseline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hr-HR" sz="1600" cap="small" baseline="0">
              <a:solidFill>
                <a:schemeClr val="tx1">
                  <a:lumMod val="65000"/>
                  <a:lumOff val="35000"/>
                </a:schemeClr>
              </a:solidFill>
            </a:rPr>
            <a:t>u postupak</a:t>
          </a:r>
        </a:p>
      </dgm:t>
    </dgm:pt>
    <dgm:pt modelId="{8D1FB253-C1B4-4136-9550-8BBEF22DD43F}" type="parTrans" cxnId="{7634A707-ED56-41E2-85C5-C45467587635}">
      <dgm:prSet/>
      <dgm:spPr/>
      <dgm:t>
        <a:bodyPr/>
        <a:lstStyle/>
        <a:p>
          <a:endParaRPr lang="nl-NL"/>
        </a:p>
      </dgm:t>
    </dgm:pt>
    <dgm:pt modelId="{CDA3DA4B-A2B4-46AE-A3EB-DA7A8134B3B2}" type="sibTrans" cxnId="{7634A707-ED56-41E2-85C5-C45467587635}">
      <dgm:prSet/>
      <dgm:spPr/>
      <dgm:t>
        <a:bodyPr/>
        <a:lstStyle/>
        <a:p>
          <a:endParaRPr lang="nl-NL"/>
        </a:p>
      </dgm:t>
    </dgm:pt>
    <dgm:pt modelId="{616CDB3D-46E7-4338-8CAA-5B5AE156CB87}" type="pres">
      <dgm:prSet presAssocID="{3C2D22F9-C17E-4C83-950C-FBD44F9A40A1}" presName="Name0" presStyleCnt="0">
        <dgm:presLayoutVars>
          <dgm:dir/>
          <dgm:resizeHandles val="exact"/>
        </dgm:presLayoutVars>
      </dgm:prSet>
      <dgm:spPr/>
    </dgm:pt>
    <dgm:pt modelId="{B9CE5B31-32C5-46FF-B943-6A7DF236CDE8}" type="pres">
      <dgm:prSet presAssocID="{41031400-D071-45C5-AF91-A7C634E028E9}" presName="parTxOnly" presStyleLbl="node1" presStyleIdx="0" presStyleCnt="4" custLinFactNeighborX="-498" custLinFactNeighborY="-162">
        <dgm:presLayoutVars>
          <dgm:bulletEnabled val="1"/>
        </dgm:presLayoutVars>
      </dgm:prSet>
      <dgm:spPr/>
    </dgm:pt>
    <dgm:pt modelId="{C3116D6B-905F-437E-ADFC-E74C16B01419}" type="pres">
      <dgm:prSet presAssocID="{B8897554-575A-490E-B9C6-7E06EE91D01E}" presName="parSpace" presStyleCnt="0"/>
      <dgm:spPr/>
    </dgm:pt>
    <dgm:pt modelId="{68ABDFFA-198C-4D16-B083-1A3680CD7DC8}" type="pres">
      <dgm:prSet presAssocID="{7C4A5C4F-0DCE-407E-B0D9-4ADFE2C51081}" presName="parTxOnly" presStyleLbl="node1" presStyleIdx="1" presStyleCnt="4">
        <dgm:presLayoutVars>
          <dgm:bulletEnabled val="1"/>
        </dgm:presLayoutVars>
      </dgm:prSet>
      <dgm:spPr/>
    </dgm:pt>
    <dgm:pt modelId="{F8EEDF01-1306-41EB-BAB9-DA363B73689F}" type="pres">
      <dgm:prSet presAssocID="{C1C3F23D-B531-4457-B3EC-0DF9890ADF32}" presName="parSpace" presStyleCnt="0"/>
      <dgm:spPr/>
    </dgm:pt>
    <dgm:pt modelId="{14847DA0-9231-48EF-A842-944B4B1CC4BE}" type="pres">
      <dgm:prSet presAssocID="{E7953DA6-7FA0-4F27-89FB-92C4A9BEBF6D}" presName="parTxOnly" presStyleLbl="node1" presStyleIdx="2" presStyleCnt="4">
        <dgm:presLayoutVars>
          <dgm:bulletEnabled val="1"/>
        </dgm:presLayoutVars>
      </dgm:prSet>
      <dgm:spPr/>
    </dgm:pt>
    <dgm:pt modelId="{F2D995DF-E849-4931-96DD-1345AF0D10FA}" type="pres">
      <dgm:prSet presAssocID="{8EC2055D-D0C7-4ADB-A4DA-09B82DB84545}" presName="parSpace" presStyleCnt="0"/>
      <dgm:spPr/>
    </dgm:pt>
    <dgm:pt modelId="{5290F09F-448A-4337-A743-E19AFA5C3160}" type="pres">
      <dgm:prSet presAssocID="{52DEF82F-FC75-4B87-A2AB-481CE2F7EB22}" presName="parTxOnly" presStyleLbl="node1" presStyleIdx="3" presStyleCnt="4" custLinFactNeighborX="-1144" custLinFactNeighborY="242">
        <dgm:presLayoutVars>
          <dgm:bulletEnabled val="1"/>
        </dgm:presLayoutVars>
      </dgm:prSet>
      <dgm:spPr/>
    </dgm:pt>
  </dgm:ptLst>
  <dgm:cxnLst>
    <dgm:cxn modelId="{7634A707-ED56-41E2-85C5-C45467587635}" srcId="{3C2D22F9-C17E-4C83-950C-FBD44F9A40A1}" destId="{52DEF82F-FC75-4B87-A2AB-481CE2F7EB22}" srcOrd="3" destOrd="0" parTransId="{8D1FB253-C1B4-4136-9550-8BBEF22DD43F}" sibTransId="{CDA3DA4B-A2B4-46AE-A3EB-DA7A8134B3B2}"/>
    <dgm:cxn modelId="{8772EC0C-4680-4907-B159-13CB55566C13}" srcId="{3C2D22F9-C17E-4C83-950C-FBD44F9A40A1}" destId="{E7953DA6-7FA0-4F27-89FB-92C4A9BEBF6D}" srcOrd="2" destOrd="0" parTransId="{DBB2849B-4BC4-4D89-B223-73291A9E6467}" sibTransId="{8EC2055D-D0C7-4ADB-A4DA-09B82DB84545}"/>
    <dgm:cxn modelId="{CBA66664-2D8B-481A-941D-C99D37A59905}" srcId="{3C2D22F9-C17E-4C83-950C-FBD44F9A40A1}" destId="{7C4A5C4F-0DCE-407E-B0D9-4ADFE2C51081}" srcOrd="1" destOrd="0" parTransId="{B48F8C26-6371-4BB9-A40D-3C6565403F61}" sibTransId="{C1C3F23D-B531-4457-B3EC-0DF9890ADF32}"/>
    <dgm:cxn modelId="{99E33076-95EA-40AF-85FB-5E2C8E5BE085}" type="presOf" srcId="{52DEF82F-FC75-4B87-A2AB-481CE2F7EB22}" destId="{5290F09F-448A-4337-A743-E19AFA5C3160}" srcOrd="0" destOrd="0" presId="urn:microsoft.com/office/officeart/2005/8/layout/hChevron3"/>
    <dgm:cxn modelId="{6D1390A0-6190-45C7-BFD5-43BD2D27D6C8}" type="presOf" srcId="{3C2D22F9-C17E-4C83-950C-FBD44F9A40A1}" destId="{616CDB3D-46E7-4338-8CAA-5B5AE156CB87}" srcOrd="0" destOrd="0" presId="urn:microsoft.com/office/officeart/2005/8/layout/hChevron3"/>
    <dgm:cxn modelId="{AAFE00E6-5EE2-46CB-B622-E2F171B295C4}" srcId="{3C2D22F9-C17E-4C83-950C-FBD44F9A40A1}" destId="{41031400-D071-45C5-AF91-A7C634E028E9}" srcOrd="0" destOrd="0" parTransId="{8FA887E6-7AC4-4515-8C09-20215F757213}" sibTransId="{B8897554-575A-490E-B9C6-7E06EE91D01E}"/>
    <dgm:cxn modelId="{2DB2A0F1-5474-4CCF-ACEB-6199886EFCA6}" type="presOf" srcId="{7C4A5C4F-0DCE-407E-B0D9-4ADFE2C51081}" destId="{68ABDFFA-198C-4D16-B083-1A3680CD7DC8}" srcOrd="0" destOrd="0" presId="urn:microsoft.com/office/officeart/2005/8/layout/hChevron3"/>
    <dgm:cxn modelId="{32E59DF9-DB5B-49BC-B473-A2D9F93554F4}" type="presOf" srcId="{41031400-D071-45C5-AF91-A7C634E028E9}" destId="{B9CE5B31-32C5-46FF-B943-6A7DF236CDE8}" srcOrd="0" destOrd="0" presId="urn:microsoft.com/office/officeart/2005/8/layout/hChevron3"/>
    <dgm:cxn modelId="{7385F7FF-C7B5-4A05-B332-1A3471525C85}" type="presOf" srcId="{E7953DA6-7FA0-4F27-89FB-92C4A9BEBF6D}" destId="{14847DA0-9231-48EF-A842-944B4B1CC4BE}" srcOrd="0" destOrd="0" presId="urn:microsoft.com/office/officeart/2005/8/layout/hChevron3"/>
    <dgm:cxn modelId="{0EAF7491-7A01-4DBF-BBEB-2DD698AA030C}" type="presParOf" srcId="{616CDB3D-46E7-4338-8CAA-5B5AE156CB87}" destId="{B9CE5B31-32C5-46FF-B943-6A7DF236CDE8}" srcOrd="0" destOrd="0" presId="urn:microsoft.com/office/officeart/2005/8/layout/hChevron3"/>
    <dgm:cxn modelId="{45F14205-86BD-47B3-9AFD-1E022E1DF868}" type="presParOf" srcId="{616CDB3D-46E7-4338-8CAA-5B5AE156CB87}" destId="{C3116D6B-905F-437E-ADFC-E74C16B01419}" srcOrd="1" destOrd="0" presId="urn:microsoft.com/office/officeart/2005/8/layout/hChevron3"/>
    <dgm:cxn modelId="{19D4E5C7-BB2D-4B2D-9336-ECE76669D612}" type="presParOf" srcId="{616CDB3D-46E7-4338-8CAA-5B5AE156CB87}" destId="{68ABDFFA-198C-4D16-B083-1A3680CD7DC8}" srcOrd="2" destOrd="0" presId="urn:microsoft.com/office/officeart/2005/8/layout/hChevron3"/>
    <dgm:cxn modelId="{01A3500A-3E21-4FE2-A2A2-8196D16314E8}" type="presParOf" srcId="{616CDB3D-46E7-4338-8CAA-5B5AE156CB87}" destId="{F8EEDF01-1306-41EB-BAB9-DA363B73689F}" srcOrd="3" destOrd="0" presId="urn:microsoft.com/office/officeart/2005/8/layout/hChevron3"/>
    <dgm:cxn modelId="{04A8E96F-6775-4580-A132-1BF2987C9FCE}" type="presParOf" srcId="{616CDB3D-46E7-4338-8CAA-5B5AE156CB87}" destId="{14847DA0-9231-48EF-A842-944B4B1CC4BE}" srcOrd="4" destOrd="0" presId="urn:microsoft.com/office/officeart/2005/8/layout/hChevron3"/>
    <dgm:cxn modelId="{5913961A-DD37-4A47-A034-D197EAA050C8}" type="presParOf" srcId="{616CDB3D-46E7-4338-8CAA-5B5AE156CB87}" destId="{F2D995DF-E849-4931-96DD-1345AF0D10FA}" srcOrd="5" destOrd="0" presId="urn:microsoft.com/office/officeart/2005/8/layout/hChevron3"/>
    <dgm:cxn modelId="{543764AE-1820-4444-8320-3B2668E89718}" type="presParOf" srcId="{616CDB3D-46E7-4338-8CAA-5B5AE156CB87}" destId="{5290F09F-448A-4337-A743-E19AFA5C3160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E5B31-32C5-46FF-B943-6A7DF236CDE8}">
      <dsp:nvSpPr>
        <dsp:cNvPr id="0" name=""/>
        <dsp:cNvSpPr/>
      </dsp:nvSpPr>
      <dsp:spPr>
        <a:xfrm>
          <a:off x="1" y="449401"/>
          <a:ext cx="2338583" cy="935433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0679A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cap="small" baseline="0">
              <a:solidFill>
                <a:schemeClr val="tx1">
                  <a:lumMod val="65000"/>
                  <a:lumOff val="35000"/>
                </a:schemeClr>
              </a:solidFill>
            </a:rPr>
            <a:t>Utvrđivanje </a:t>
          </a:r>
          <a:br>
            <a:rPr lang="hr-HR" sz="1600" kern="1200" cap="small" baseline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hr-HR" sz="1600" kern="1200" cap="small" baseline="0">
              <a:solidFill>
                <a:schemeClr val="tx1">
                  <a:lumMod val="65000"/>
                  <a:lumOff val="35000"/>
                </a:schemeClr>
              </a:solidFill>
            </a:rPr>
            <a:t>dionika</a:t>
          </a:r>
        </a:p>
      </dsp:txBody>
      <dsp:txXfrm>
        <a:off x="1" y="449401"/>
        <a:ext cx="2104725" cy="935433"/>
      </dsp:txXfrm>
    </dsp:sp>
    <dsp:sp modelId="{68ABDFFA-198C-4D16-B083-1A3680CD7DC8}">
      <dsp:nvSpPr>
        <dsp:cNvPr id="0" name=""/>
        <dsp:cNvSpPr/>
      </dsp:nvSpPr>
      <dsp:spPr>
        <a:xfrm>
          <a:off x="1873197" y="450916"/>
          <a:ext cx="2338583" cy="935433"/>
        </a:xfrm>
        <a:prstGeom prst="chevron">
          <a:avLst/>
        </a:prstGeom>
        <a:solidFill>
          <a:schemeClr val="bg1"/>
        </a:solidFill>
        <a:ln w="25400" cap="flat" cmpd="sng" algn="ctr">
          <a:solidFill>
            <a:srgbClr val="0679A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cap="small" baseline="0">
              <a:solidFill>
                <a:schemeClr val="tx1">
                  <a:lumMod val="65000"/>
                  <a:lumOff val="35000"/>
                </a:schemeClr>
              </a:solidFill>
            </a:rPr>
            <a:t>Mapiranje interesa dionika</a:t>
          </a:r>
        </a:p>
      </dsp:txBody>
      <dsp:txXfrm>
        <a:off x="2340914" y="450916"/>
        <a:ext cx="1403150" cy="935433"/>
      </dsp:txXfrm>
    </dsp:sp>
    <dsp:sp modelId="{14847DA0-9231-48EF-A842-944B4B1CC4BE}">
      <dsp:nvSpPr>
        <dsp:cNvPr id="0" name=""/>
        <dsp:cNvSpPr/>
      </dsp:nvSpPr>
      <dsp:spPr>
        <a:xfrm>
          <a:off x="3744063" y="450916"/>
          <a:ext cx="2338583" cy="935433"/>
        </a:xfrm>
        <a:prstGeom prst="chevron">
          <a:avLst/>
        </a:prstGeom>
        <a:solidFill>
          <a:schemeClr val="bg1"/>
        </a:solidFill>
        <a:ln w="25400" cap="flat" cmpd="sng" algn="ctr">
          <a:solidFill>
            <a:srgbClr val="0679A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cap="small" baseline="0">
              <a:solidFill>
                <a:schemeClr val="tx1">
                  <a:lumMod val="65000"/>
                  <a:lumOff val="35000"/>
                </a:schemeClr>
              </a:solidFill>
            </a:rPr>
            <a:t>Uključivanje dionika</a:t>
          </a:r>
          <a:br>
            <a:rPr lang="hr-HR" sz="1600" kern="1200" cap="small" baseline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hr-HR" sz="1600" kern="1200" cap="small" baseline="0">
              <a:solidFill>
                <a:schemeClr val="tx1">
                  <a:lumMod val="65000"/>
                  <a:lumOff val="35000"/>
                </a:schemeClr>
              </a:solidFill>
            </a:rPr>
            <a:t>u pripremu</a:t>
          </a:r>
        </a:p>
      </dsp:txBody>
      <dsp:txXfrm>
        <a:off x="4211780" y="450916"/>
        <a:ext cx="1403150" cy="935433"/>
      </dsp:txXfrm>
    </dsp:sp>
    <dsp:sp modelId="{5290F09F-448A-4337-A743-E19AFA5C3160}">
      <dsp:nvSpPr>
        <dsp:cNvPr id="0" name=""/>
        <dsp:cNvSpPr/>
      </dsp:nvSpPr>
      <dsp:spPr>
        <a:xfrm>
          <a:off x="5609579" y="453180"/>
          <a:ext cx="2338583" cy="935433"/>
        </a:xfrm>
        <a:prstGeom prst="chevron">
          <a:avLst/>
        </a:prstGeom>
        <a:solidFill>
          <a:schemeClr val="bg1"/>
        </a:solidFill>
        <a:ln w="25400" cap="flat" cmpd="sng" algn="ctr">
          <a:solidFill>
            <a:srgbClr val="0679A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cap="small" baseline="0">
              <a:solidFill>
                <a:schemeClr val="tx1">
                  <a:lumMod val="65000"/>
                  <a:lumOff val="35000"/>
                </a:schemeClr>
              </a:solidFill>
            </a:rPr>
            <a:t>Uključivanje dionika</a:t>
          </a:r>
          <a:br>
            <a:rPr lang="hr-HR" sz="1600" kern="1200" cap="small" baseline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hr-HR" sz="1600" kern="1200" cap="small" baseline="0">
              <a:solidFill>
                <a:schemeClr val="tx1">
                  <a:lumMod val="65000"/>
                  <a:lumOff val="35000"/>
                </a:schemeClr>
              </a:solidFill>
            </a:rPr>
            <a:t>u postupak</a:t>
          </a:r>
        </a:p>
      </dsp:txBody>
      <dsp:txXfrm>
        <a:off x="6077296" y="453180"/>
        <a:ext cx="1403150" cy="935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95049-C8A4-4B42-9EA8-FDEB6DAD92DE}" type="datetimeFigureOut">
              <a:rPr lang="en-IE" smtClean="0"/>
              <a:pPr/>
              <a:t>10/04/2019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EF89D-39EE-42B2-A0B0-6100E5637B4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915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F5ACA-E06C-4B03-8FD7-3D0508624978}" type="datetimeFigureOut">
              <a:rPr lang="en-IE" smtClean="0"/>
              <a:pPr/>
              <a:t>10/04/2019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45C34-7ABA-4084-B4AD-6675A8C16980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506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28846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24828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>
                <a:solidFill>
                  <a:prstClr val="black"/>
                </a:solidFill>
              </a:rPr>
              <a:pPr/>
              <a:t>11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30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>
                <a:solidFill>
                  <a:prstClr val="black"/>
                </a:solidFill>
              </a:rPr>
              <a:pPr/>
              <a:t>12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270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>
                <a:solidFill>
                  <a:prstClr val="black"/>
                </a:solidFill>
              </a:rPr>
              <a:pPr/>
              <a:t>13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97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>
                <a:solidFill>
                  <a:prstClr val="black"/>
                </a:solidFill>
              </a:rPr>
              <a:pPr/>
              <a:t>14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241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6627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2238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32522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94247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45C34-7ABA-4084-B4AD-6675A8C16980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421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87809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7777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13849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18096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29521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0990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90722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st.png"/>
          <p:cNvPicPr>
            <a:picLocks noChangeAspect="1"/>
          </p:cNvPicPr>
          <p:nvPr userDrawn="1"/>
        </p:nvPicPr>
        <p:blipFill>
          <a:blip r:embed="rId2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 flipV="1">
            <a:off x="0" y="1124743"/>
            <a:ext cx="9144000" cy="1656184"/>
          </a:xfrm>
          <a:prstGeom prst="rect">
            <a:avLst/>
          </a:prstGeom>
          <a:ln w="12700">
            <a:solidFill>
              <a:srgbClr val="FFFFFF"/>
            </a:solidFill>
          </a:ln>
        </p:spPr>
      </p:pic>
      <p:pic>
        <p:nvPicPr>
          <p:cNvPr id="12" name="Picture 11" descr="test.png"/>
          <p:cNvPicPr>
            <a:picLocks noChangeAspect="1"/>
          </p:cNvPicPr>
          <p:nvPr userDrawn="1"/>
        </p:nvPicPr>
        <p:blipFill>
          <a:blip r:embed="rId3" cstate="screen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-1" y="2708921"/>
            <a:ext cx="9144001" cy="129614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08920"/>
            <a:ext cx="9144000" cy="1254001"/>
          </a:xfrm>
          <a:noFill/>
          <a:ln w="9525">
            <a:solidFill>
              <a:schemeClr val="bg1"/>
            </a:solidFill>
          </a:ln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EB7A-6AC4-464F-B12E-DAD797DD5BFA}" type="datetime1">
              <a:rPr lang="en-IE" smtClean="0"/>
              <a:pPr/>
              <a:t>10/04/2019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7" name="Picture 6" descr="g46424.png"/>
          <p:cNvPicPr>
            <a:picLocks noChangeAspect="1"/>
          </p:cNvPicPr>
          <p:nvPr userDrawn="1"/>
        </p:nvPicPr>
        <p:blipFill>
          <a:blip r:embed="rId4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001"/>
          <a:stretch>
            <a:fillRect/>
          </a:stretch>
        </p:blipFill>
        <p:spPr>
          <a:xfrm flipH="1" flipV="1">
            <a:off x="0" y="3977680"/>
            <a:ext cx="9144000" cy="288032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027" name="Picture 3" descr="C:\Users\Graphic\Desktop\Buying-Green-Handbook-3rd-Edition-ONLINE-high-res JMH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26" y="4221088"/>
            <a:ext cx="4464149" cy="786003"/>
          </a:xfrm>
          <a:prstGeom prst="rect">
            <a:avLst/>
          </a:prstGeom>
          <a:noFill/>
        </p:spPr>
      </p:pic>
      <p:pic>
        <p:nvPicPr>
          <p:cNvPr id="1026" name="Picture 2" descr="I:\A-Sustainable Economy and Procurement\Projects\GPP training and training materials - 24220\1 - GPP Toolkit\Design templates\path13856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69" y="326640"/>
            <a:ext cx="1676262" cy="1158144"/>
          </a:xfrm>
          <a:prstGeom prst="rect">
            <a:avLst/>
          </a:prstGeom>
          <a:noFill/>
        </p:spPr>
      </p:pic>
      <p:pic>
        <p:nvPicPr>
          <p:cNvPr id="3" name="Picture 3" descr="I:\A-Sustainable Economy and Procurement\Projects\GPP training and training materials - 24220\1 - GPP Toolkit\Design templates\footer element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2365" y="6315501"/>
            <a:ext cx="719269" cy="54249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5558-8707-42F3-B9B6-FC80BF25BE10}" type="datetime1">
              <a:rPr lang="en-IE" smtClean="0"/>
              <a:pPr/>
              <a:t>10/04/2019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88B7-7FAB-4415-BEAE-7D8009F33737}" type="datetime1">
              <a:rPr lang="en-IE" smtClean="0"/>
              <a:pPr/>
              <a:t>10/04/2019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DB7D-D489-4E0B-A194-EC20980ED2B1}" type="datetime1">
              <a:rPr lang="en-IE" smtClean="0"/>
              <a:pPr/>
              <a:t>10/04/2019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6D17-6C54-46FE-8696-F7DDA498E16B}" type="datetime1">
              <a:rPr lang="en-IE" smtClean="0"/>
              <a:pPr/>
              <a:t>10/04/2019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st.png"/>
          <p:cNvPicPr>
            <a:picLocks noChangeAspect="1"/>
          </p:cNvPicPr>
          <p:nvPr userDrawn="1"/>
        </p:nvPicPr>
        <p:blipFill>
          <a:blip r:embed="rId2" cstate="print">
            <a:lum contrast="10000"/>
          </a:blip>
          <a:srcRect t="47755"/>
          <a:stretch>
            <a:fillRect/>
          </a:stretch>
        </p:blipFill>
        <p:spPr>
          <a:xfrm flipH="1" flipV="1">
            <a:off x="0" y="1124743"/>
            <a:ext cx="9144000" cy="1656184"/>
          </a:xfrm>
          <a:prstGeom prst="rect">
            <a:avLst/>
          </a:prstGeom>
          <a:ln w="12700">
            <a:solidFill>
              <a:srgbClr val="FFFFFF"/>
            </a:solidFill>
          </a:ln>
        </p:spPr>
      </p:pic>
      <p:pic>
        <p:nvPicPr>
          <p:cNvPr id="12" name="Picture 11" descr="test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 t="71242" r="28899"/>
          <a:stretch>
            <a:fillRect/>
          </a:stretch>
        </p:blipFill>
        <p:spPr>
          <a:xfrm rot="10800000" flipH="1" flipV="1">
            <a:off x="-1" y="2708921"/>
            <a:ext cx="9144001" cy="129614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08920"/>
            <a:ext cx="9144000" cy="1254001"/>
          </a:xfrm>
          <a:noFill/>
          <a:ln w="9525">
            <a:solidFill>
              <a:schemeClr val="bg1"/>
            </a:solidFill>
          </a:ln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EB7A-6AC4-464F-B12E-DAD797DD5BFA}" type="datetime1">
              <a:rPr lang="en-IE" smtClean="0"/>
              <a:pPr/>
              <a:t>10/04/2019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7" name="Picture 6" descr="g46424.png"/>
          <p:cNvPicPr>
            <a:picLocks noChangeAspect="1"/>
          </p:cNvPicPr>
          <p:nvPr userDrawn="1"/>
        </p:nvPicPr>
        <p:blipFill>
          <a:blip r:embed="rId3" cstate="print">
            <a:lum contrast="10000"/>
          </a:blip>
          <a:srcRect b="16001"/>
          <a:stretch>
            <a:fillRect/>
          </a:stretch>
        </p:blipFill>
        <p:spPr>
          <a:xfrm flipH="1" flipV="1">
            <a:off x="0" y="3977680"/>
            <a:ext cx="9144000" cy="288032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027" name="Picture 3" descr="C:\Users\Graphic\Desktop\Buying-Green-Handbook-3rd-Edition-ONLINE-high-res JMH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26" y="4221088"/>
            <a:ext cx="4464149" cy="786003"/>
          </a:xfrm>
          <a:prstGeom prst="rect">
            <a:avLst/>
          </a:prstGeom>
          <a:noFill/>
        </p:spPr>
      </p:pic>
      <p:pic>
        <p:nvPicPr>
          <p:cNvPr id="1026" name="Picture 2" descr="I:\A-Sustainable Economy and Procurement\Projects\GPP training and training materials - 24220\1 - GPP Toolkit\Design templates\path13856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69" y="326640"/>
            <a:ext cx="1676262" cy="1158144"/>
          </a:xfrm>
          <a:prstGeom prst="rect">
            <a:avLst/>
          </a:prstGeom>
          <a:noFill/>
        </p:spPr>
      </p:pic>
      <p:pic>
        <p:nvPicPr>
          <p:cNvPr id="3" name="Picture 3" descr="I:\A-Sustainable Economy and Procurement\Projects\GPP training and training materials - 24220\1 - GPP Toolkit\Design templates\footer element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2365" y="6315501"/>
            <a:ext cx="719269" cy="542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5195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4016" y="2648894"/>
            <a:ext cx="7772400" cy="720079"/>
          </a:xfrm>
        </p:spPr>
        <p:txBody>
          <a:bodyPr anchor="t"/>
          <a:lstStyle>
            <a:lvl1pPr algn="l">
              <a:defRPr sz="4000" b="1" cap="all" baseline="0">
                <a:solidFill>
                  <a:schemeClr val="tx2"/>
                </a:solidFill>
              </a:defRPr>
            </a:lvl1pPr>
          </a:lstStyle>
          <a:p>
            <a:r>
              <a:rPr lang="en-IE" dirty="0"/>
              <a:t>PRODUCT TYPE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4016" y="3368973"/>
            <a:ext cx="7772400" cy="564083"/>
          </a:xfrm>
        </p:spPr>
        <p:txBody>
          <a:bodyPr anchor="b">
            <a:noAutofit/>
          </a:bodyPr>
          <a:lstStyle>
            <a:lvl1pPr marL="0" indent="0">
              <a:buNone/>
              <a:defRPr sz="3200" i="1">
                <a:solidFill>
                  <a:srgbClr val="48484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Only for module 10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ED39-FABE-4C10-B109-733C66F6DE3C}" type="datetime1">
              <a:rPr lang="en-IE" smtClean="0"/>
              <a:pPr/>
              <a:t>10/04/2019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pic>
        <p:nvPicPr>
          <p:cNvPr id="7" name="Picture 6" descr="test.png"/>
          <p:cNvPicPr>
            <a:picLocks noChangeAspect="1"/>
          </p:cNvPicPr>
          <p:nvPr userDrawn="1"/>
        </p:nvPicPr>
        <p:blipFill>
          <a:blip r:embed="rId2" cstate="print">
            <a:lum contrast="10000"/>
          </a:blip>
          <a:srcRect t="10900"/>
          <a:stretch>
            <a:fillRect/>
          </a:stretch>
        </p:blipFill>
        <p:spPr>
          <a:xfrm>
            <a:off x="36000" y="4137013"/>
            <a:ext cx="9000000" cy="2676363"/>
          </a:xfrm>
          <a:prstGeom prst="rtTriangle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05242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003232" cy="428133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D476-C427-42CC-963D-516DE0B03F33}" type="datetime1">
              <a:rPr lang="en-IE" smtClean="0"/>
              <a:pPr/>
              <a:t>10/04/2019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4320480" cy="365125"/>
          </a:xfrm>
        </p:spPr>
        <p:txBody>
          <a:bodyPr/>
          <a:lstStyle/>
          <a:p>
            <a:r>
              <a:rPr lang="en-IE"/>
              <a:t>Module name + number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7" name="Picture 6" descr="g46424.png"/>
          <p:cNvPicPr>
            <a:picLocks noChangeAspect="1"/>
          </p:cNvPicPr>
          <p:nvPr userDrawn="1"/>
        </p:nvPicPr>
        <p:blipFill>
          <a:blip r:embed="rId2" cstate="print">
            <a:lum contrast="10000"/>
          </a:blip>
          <a:srcRect t="46461" b="30163"/>
          <a:stretch>
            <a:fillRect/>
          </a:stretch>
        </p:blipFill>
        <p:spPr>
          <a:xfrm rot="5400000">
            <a:off x="5416204" y="3143236"/>
            <a:ext cx="6804000" cy="57152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8" name="Picture 7" descr="test.png"/>
          <p:cNvPicPr>
            <a:picLocks noChangeAspect="1"/>
          </p:cNvPicPr>
          <p:nvPr userDrawn="1"/>
        </p:nvPicPr>
        <p:blipFill>
          <a:blip r:embed="rId3" cstate="print">
            <a:lum contrast="10000"/>
          </a:blip>
          <a:srcRect t="10900"/>
          <a:stretch>
            <a:fillRect/>
          </a:stretch>
        </p:blipFill>
        <p:spPr>
          <a:xfrm>
            <a:off x="36000" y="6064060"/>
            <a:ext cx="2519776" cy="749315"/>
          </a:xfrm>
          <a:prstGeom prst="rtTriangle">
            <a:avLst/>
          </a:prstGeom>
          <a:ln w="19050">
            <a:solidFill>
              <a:schemeClr val="bg1"/>
            </a:solidFill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>
            <a:noAutofit/>
          </a:bodyPr>
          <a:lstStyle>
            <a:lvl1pPr>
              <a:buNone/>
              <a:defRPr sz="28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7544" y="1052736"/>
            <a:ext cx="795250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test.png"/>
          <p:cNvPicPr>
            <a:picLocks noChangeAspect="1"/>
          </p:cNvPicPr>
          <p:nvPr userDrawn="1"/>
        </p:nvPicPr>
        <p:blipFill>
          <a:blip r:embed="rId3" cstate="print"/>
          <a:srcRect l="33663" t="83803" b="9906"/>
          <a:stretch>
            <a:fillRect/>
          </a:stretch>
        </p:blipFill>
        <p:spPr>
          <a:xfrm>
            <a:off x="2627784" y="6741368"/>
            <a:ext cx="4356000" cy="50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2845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4114800" cy="428133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80A7-644D-495E-8764-96A40D5F620E}" type="datetime1">
              <a:rPr lang="en-IE" smtClean="0"/>
              <a:pPr/>
              <a:t>10/04/2019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4320480" cy="365125"/>
          </a:xfrm>
        </p:spPr>
        <p:txBody>
          <a:bodyPr/>
          <a:lstStyle/>
          <a:p>
            <a:r>
              <a:rPr lang="en-IE"/>
              <a:t>Module name + number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7" name="Picture 6" descr="g46424.png"/>
          <p:cNvPicPr>
            <a:picLocks noChangeAspect="1"/>
          </p:cNvPicPr>
          <p:nvPr userDrawn="1"/>
        </p:nvPicPr>
        <p:blipFill>
          <a:blip r:embed="rId2" cstate="print">
            <a:lum contrast="10000"/>
          </a:blip>
          <a:srcRect t="46461" b="30163"/>
          <a:stretch>
            <a:fillRect/>
          </a:stretch>
        </p:blipFill>
        <p:spPr>
          <a:xfrm rot="5400000">
            <a:off x="5416204" y="3143236"/>
            <a:ext cx="6804000" cy="57152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8" name="Picture 7" descr="test.png"/>
          <p:cNvPicPr>
            <a:picLocks noChangeAspect="1"/>
          </p:cNvPicPr>
          <p:nvPr userDrawn="1"/>
        </p:nvPicPr>
        <p:blipFill>
          <a:blip r:embed="rId3" cstate="print">
            <a:lum contrast="10000"/>
          </a:blip>
          <a:srcRect t="10900"/>
          <a:stretch>
            <a:fillRect/>
          </a:stretch>
        </p:blipFill>
        <p:spPr>
          <a:xfrm>
            <a:off x="36000" y="6064060"/>
            <a:ext cx="2519776" cy="749315"/>
          </a:xfrm>
          <a:prstGeom prst="rtTriangle">
            <a:avLst/>
          </a:prstGeom>
          <a:ln w="19050">
            <a:solidFill>
              <a:schemeClr val="bg1"/>
            </a:solidFill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>
            <a:noAutofit/>
          </a:bodyPr>
          <a:lstStyle>
            <a:lvl1pPr>
              <a:buNone/>
              <a:defRPr sz="28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7544" y="1052736"/>
            <a:ext cx="795250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test.png"/>
          <p:cNvPicPr>
            <a:picLocks noChangeAspect="1"/>
          </p:cNvPicPr>
          <p:nvPr userDrawn="1"/>
        </p:nvPicPr>
        <p:blipFill>
          <a:blip r:embed="rId3" cstate="print"/>
          <a:srcRect l="33663" t="83803" b="9906"/>
          <a:stretch>
            <a:fillRect/>
          </a:stretch>
        </p:blipFill>
        <p:spPr>
          <a:xfrm>
            <a:off x="2627784" y="6741368"/>
            <a:ext cx="4356000" cy="5074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644008" y="1853134"/>
            <a:ext cx="3814926" cy="639762"/>
          </a:xfrm>
          <a:solidFill>
            <a:schemeClr val="accent4">
              <a:lumMod val="60000"/>
              <a:lumOff val="40000"/>
            </a:schemeClr>
          </a:solidFill>
        </p:spPr>
        <p:txBody>
          <a:bodyPr anchor="b"/>
          <a:lstStyle>
            <a:lvl1pPr marL="92075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Emphasis box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2492896"/>
            <a:ext cx="3814926" cy="3672408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9625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0DCB4-0D4C-4F8A-BD45-EB9358823683}" type="datetime1">
              <a:rPr lang="en-IE" smtClean="0"/>
              <a:pPr/>
              <a:t>10/04/2019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/>
              <a:t>Module name + number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7" name="Picture 6" descr="g46424.png"/>
          <p:cNvPicPr>
            <a:picLocks noChangeAspect="1"/>
          </p:cNvPicPr>
          <p:nvPr userDrawn="1"/>
        </p:nvPicPr>
        <p:blipFill>
          <a:blip r:embed="rId2" cstate="print">
            <a:lum contrast="10000"/>
          </a:blip>
          <a:srcRect t="46461" b="30163"/>
          <a:stretch>
            <a:fillRect/>
          </a:stretch>
        </p:blipFill>
        <p:spPr>
          <a:xfrm rot="5400000">
            <a:off x="5416204" y="3143236"/>
            <a:ext cx="6804000" cy="57152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003232" cy="428133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>
            <a:noAutofit/>
          </a:bodyPr>
          <a:lstStyle>
            <a:lvl1pPr>
              <a:buNone/>
              <a:defRPr sz="28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67544" y="1052736"/>
            <a:ext cx="795250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est.png"/>
          <p:cNvPicPr>
            <a:picLocks noChangeAspect="1"/>
          </p:cNvPicPr>
          <p:nvPr userDrawn="1"/>
        </p:nvPicPr>
        <p:blipFill>
          <a:blip r:embed="rId3" cstate="print"/>
          <a:srcRect l="33663" t="83803" b="9906"/>
          <a:stretch>
            <a:fillRect/>
          </a:stretch>
        </p:blipFill>
        <p:spPr>
          <a:xfrm>
            <a:off x="2627784" y="6741368"/>
            <a:ext cx="4356000" cy="50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286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7161"/>
            <a:ext cx="3814926" cy="639762"/>
          </a:xfrm>
          <a:solidFill>
            <a:schemeClr val="accent4">
              <a:lumMod val="60000"/>
              <a:lumOff val="40000"/>
            </a:schemeClr>
          </a:solidFill>
        </p:spPr>
        <p:txBody>
          <a:bodyPr anchor="b"/>
          <a:lstStyle>
            <a:lvl1pPr marL="92075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06923"/>
            <a:ext cx="3814926" cy="348637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9992" y="1967161"/>
            <a:ext cx="3816424" cy="639762"/>
          </a:xfrm>
          <a:solidFill>
            <a:schemeClr val="accent4">
              <a:lumMod val="60000"/>
              <a:lumOff val="40000"/>
            </a:schemeClr>
          </a:solidFill>
        </p:spPr>
        <p:txBody>
          <a:bodyPr anchor="b"/>
          <a:lstStyle>
            <a:lvl1pPr marL="92075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9992" y="2606923"/>
            <a:ext cx="3816424" cy="348637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4FB7-86E9-462B-B94E-617650CAF191}" type="datetime1">
              <a:rPr lang="en-IE" smtClean="0"/>
              <a:pPr/>
              <a:t>10/04/2019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/>
              <a:t>Module name + number</a:t>
            </a:r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12" name="Picture 11" descr="g46424.png"/>
          <p:cNvPicPr>
            <a:picLocks noChangeAspect="1"/>
          </p:cNvPicPr>
          <p:nvPr userDrawn="1"/>
        </p:nvPicPr>
        <p:blipFill>
          <a:blip r:embed="rId2" cstate="print">
            <a:lum contrast="10000"/>
          </a:blip>
          <a:srcRect t="46461" b="30163"/>
          <a:stretch>
            <a:fillRect/>
          </a:stretch>
        </p:blipFill>
        <p:spPr>
          <a:xfrm rot="5400000">
            <a:off x="5416204" y="3143236"/>
            <a:ext cx="6804000" cy="57152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3" name="Picture 12" descr="test.png"/>
          <p:cNvPicPr>
            <a:picLocks noChangeAspect="1"/>
          </p:cNvPicPr>
          <p:nvPr userDrawn="1"/>
        </p:nvPicPr>
        <p:blipFill>
          <a:blip r:embed="rId3" cstate="print">
            <a:lum contrast="10000"/>
          </a:blip>
          <a:srcRect t="10900"/>
          <a:stretch>
            <a:fillRect/>
          </a:stretch>
        </p:blipFill>
        <p:spPr>
          <a:xfrm>
            <a:off x="36000" y="6064060"/>
            <a:ext cx="2519776" cy="749315"/>
          </a:xfrm>
          <a:prstGeom prst="rtTriangle">
            <a:avLst/>
          </a:prstGeom>
          <a:ln w="19050">
            <a:solidFill>
              <a:schemeClr val="bg1"/>
            </a:solidFill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85010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>
            <a:noAutofit/>
          </a:bodyPr>
          <a:lstStyle>
            <a:lvl1pPr>
              <a:buNone/>
              <a:defRPr sz="28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67544" y="1052736"/>
            <a:ext cx="795250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test.png"/>
          <p:cNvPicPr>
            <a:picLocks noChangeAspect="1"/>
          </p:cNvPicPr>
          <p:nvPr userDrawn="1"/>
        </p:nvPicPr>
        <p:blipFill>
          <a:blip r:embed="rId3" cstate="print"/>
          <a:srcRect l="33663" t="83803" b="9906"/>
          <a:stretch>
            <a:fillRect/>
          </a:stretch>
        </p:blipFill>
        <p:spPr>
          <a:xfrm>
            <a:off x="2627784" y="6741368"/>
            <a:ext cx="4356000" cy="50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285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4016" y="2648894"/>
            <a:ext cx="7772400" cy="720079"/>
          </a:xfrm>
        </p:spPr>
        <p:txBody>
          <a:bodyPr anchor="t"/>
          <a:lstStyle>
            <a:lvl1pPr algn="l">
              <a:defRPr sz="4000" b="1" cap="all" baseline="0">
                <a:solidFill>
                  <a:schemeClr val="tx2"/>
                </a:solidFill>
              </a:defRPr>
            </a:lvl1pPr>
          </a:lstStyle>
          <a:p>
            <a:r>
              <a:rPr lang="en-IE" dirty="0"/>
              <a:t>PRODUCT TYPE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4016" y="3368973"/>
            <a:ext cx="7772400" cy="564083"/>
          </a:xfrm>
        </p:spPr>
        <p:txBody>
          <a:bodyPr anchor="b">
            <a:noAutofit/>
          </a:bodyPr>
          <a:lstStyle>
            <a:lvl1pPr marL="0" indent="0">
              <a:buNone/>
              <a:defRPr sz="3200" i="1">
                <a:solidFill>
                  <a:srgbClr val="48484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Only for module 10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ED39-FABE-4C10-B109-733C66F6DE3C}" type="datetime1">
              <a:rPr lang="en-IE" smtClean="0"/>
              <a:pPr/>
              <a:t>10/04/2019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pic>
        <p:nvPicPr>
          <p:cNvPr id="7" name="Picture 6" descr="test.png"/>
          <p:cNvPicPr>
            <a:picLocks noChangeAspect="1"/>
          </p:cNvPicPr>
          <p:nvPr userDrawn="1"/>
        </p:nvPicPr>
        <p:blipFill>
          <a:blip r:embed="rId2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00"/>
          <a:stretch>
            <a:fillRect/>
          </a:stretch>
        </p:blipFill>
        <p:spPr>
          <a:xfrm>
            <a:off x="36000" y="4137013"/>
            <a:ext cx="9000000" cy="2676363"/>
          </a:xfrm>
          <a:prstGeom prst="rtTriangle">
            <a:avLst/>
          </a:prstGeom>
          <a:ln w="19050">
            <a:solidFill>
              <a:schemeClr val="bg1"/>
            </a:solidFill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B31B-1A38-4AB7-91C6-0A3F788D850C}" type="datetime1">
              <a:rPr lang="en-IE" smtClean="0"/>
              <a:pPr/>
              <a:t>10/04/2019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/>
              <a:t>Module name + number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6" name="Picture 5" descr="g46424.png"/>
          <p:cNvPicPr>
            <a:picLocks noChangeAspect="1"/>
          </p:cNvPicPr>
          <p:nvPr userDrawn="1"/>
        </p:nvPicPr>
        <p:blipFill>
          <a:blip r:embed="rId2" cstate="print">
            <a:lum contrast="10000"/>
          </a:blip>
          <a:srcRect t="46461" b="30163"/>
          <a:stretch>
            <a:fillRect/>
          </a:stretch>
        </p:blipFill>
        <p:spPr>
          <a:xfrm rot="5400000">
            <a:off x="5416204" y="3143236"/>
            <a:ext cx="6804000" cy="57152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 descr="test.png"/>
          <p:cNvPicPr>
            <a:picLocks noChangeAspect="1"/>
          </p:cNvPicPr>
          <p:nvPr userDrawn="1"/>
        </p:nvPicPr>
        <p:blipFill>
          <a:blip r:embed="rId3" cstate="print">
            <a:lum contrast="10000"/>
          </a:blip>
          <a:srcRect t="10900"/>
          <a:stretch>
            <a:fillRect/>
          </a:stretch>
        </p:blipFill>
        <p:spPr>
          <a:xfrm>
            <a:off x="36000" y="6064060"/>
            <a:ext cx="2519776" cy="749315"/>
          </a:xfrm>
          <a:prstGeom prst="rtTriangle">
            <a:avLst/>
          </a:prstGeom>
          <a:ln w="19050">
            <a:solidFill>
              <a:schemeClr val="bg1"/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>
            <a:noAutofit/>
          </a:bodyPr>
          <a:lstStyle>
            <a:lvl1pPr>
              <a:buNone/>
              <a:defRPr sz="36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7544" y="1052736"/>
            <a:ext cx="799288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est.png"/>
          <p:cNvPicPr>
            <a:picLocks noChangeAspect="1"/>
          </p:cNvPicPr>
          <p:nvPr userDrawn="1"/>
        </p:nvPicPr>
        <p:blipFill>
          <a:blip r:embed="rId3" cstate="print"/>
          <a:srcRect l="33663" t="83803" b="9906"/>
          <a:stretch>
            <a:fillRect/>
          </a:stretch>
        </p:blipFill>
        <p:spPr>
          <a:xfrm>
            <a:off x="2627784" y="6741368"/>
            <a:ext cx="4356000" cy="50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2060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C33D-5D40-4E3A-8711-3777184CA250}" type="datetime1">
              <a:rPr lang="en-IE" smtClean="0"/>
              <a:pPr/>
              <a:t>10/04/2019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/>
              <a:t>Module name + number</a:t>
            </a:r>
            <a:endParaRPr lang="en-IE" dirty="0"/>
          </a:p>
        </p:txBody>
      </p:sp>
      <p:pic>
        <p:nvPicPr>
          <p:cNvPr id="7" name="Picture 6" descr="test.png"/>
          <p:cNvPicPr>
            <a:picLocks noChangeAspect="1"/>
          </p:cNvPicPr>
          <p:nvPr userDrawn="1"/>
        </p:nvPicPr>
        <p:blipFill>
          <a:blip r:embed="rId2" cstate="print">
            <a:lum contrast="10000"/>
          </a:blip>
          <a:srcRect t="10900"/>
          <a:stretch>
            <a:fillRect/>
          </a:stretch>
        </p:blipFill>
        <p:spPr>
          <a:xfrm>
            <a:off x="36000" y="6064060"/>
            <a:ext cx="2519776" cy="749315"/>
          </a:xfrm>
          <a:prstGeom prst="rtTriangle">
            <a:avLst/>
          </a:prstGeom>
          <a:ln w="19050">
            <a:solidFill>
              <a:schemeClr val="bg1"/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>
            <a:noAutofit/>
          </a:bodyPr>
          <a:lstStyle>
            <a:lvl1pPr>
              <a:buNone/>
              <a:defRPr sz="36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7544" y="1052736"/>
            <a:ext cx="799288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288" y="6309320"/>
            <a:ext cx="1738743" cy="457068"/>
          </a:xfrm>
          <a:prstGeom prst="rect">
            <a:avLst/>
          </a:prstGeom>
          <a:noFill/>
        </p:spPr>
      </p:pic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76056" y="1844824"/>
            <a:ext cx="3382878" cy="639762"/>
          </a:xfrm>
          <a:solidFill>
            <a:schemeClr val="accent4">
              <a:lumMod val="60000"/>
              <a:lumOff val="40000"/>
            </a:schemeClr>
          </a:solidFill>
        </p:spPr>
        <p:txBody>
          <a:bodyPr anchor="b"/>
          <a:lstStyle>
            <a:lvl1pPr marL="92075" indent="0">
              <a:buNone/>
              <a:defRPr sz="24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Contact / Information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5076056" y="2484587"/>
            <a:ext cx="3382878" cy="2744614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pic>
        <p:nvPicPr>
          <p:cNvPr id="14" name="Picture 13" descr="test.png"/>
          <p:cNvPicPr>
            <a:picLocks noChangeAspect="1"/>
          </p:cNvPicPr>
          <p:nvPr userDrawn="1"/>
        </p:nvPicPr>
        <p:blipFill>
          <a:blip r:embed="rId2" cstate="print"/>
          <a:srcRect l="33663" t="83803" b="9906"/>
          <a:stretch>
            <a:fillRect/>
          </a:stretch>
        </p:blipFill>
        <p:spPr>
          <a:xfrm>
            <a:off x="2627784" y="6741368"/>
            <a:ext cx="4356000" cy="50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317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A8DB-2319-4F03-8EEA-B2787323BDF5}" type="datetime1">
              <a:rPr lang="en-IE" smtClean="0"/>
              <a:pPr/>
              <a:t>10/04/2019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97134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5558-8707-42F3-B9B6-FC80BF25BE10}" type="datetime1">
              <a:rPr lang="en-IE" smtClean="0"/>
              <a:pPr/>
              <a:t>10/04/2019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3261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88B7-7FAB-4415-BEAE-7D8009F33737}" type="datetime1">
              <a:rPr lang="en-IE" smtClean="0"/>
              <a:pPr/>
              <a:t>10/04/2019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07955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DB7D-D489-4E0B-A194-EC20980ED2B1}" type="datetime1">
              <a:rPr lang="en-IE" smtClean="0"/>
              <a:pPr/>
              <a:t>10/04/2019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5147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6D17-6C54-46FE-8696-F7DDA498E16B}" type="datetime1">
              <a:rPr lang="en-IE" smtClean="0"/>
              <a:pPr/>
              <a:t>10/04/2019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5912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003232" cy="428133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D476-C427-42CC-963D-516DE0B03F33}" type="datetime1">
              <a:rPr lang="en-IE" smtClean="0"/>
              <a:pPr/>
              <a:t>10/04/2019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4320480" cy="365125"/>
          </a:xfrm>
        </p:spPr>
        <p:txBody>
          <a:bodyPr/>
          <a:lstStyle/>
          <a:p>
            <a:r>
              <a:rPr lang="en-IE"/>
              <a:t>Module name + number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7" name="Picture 6" descr="g46424.png"/>
          <p:cNvPicPr>
            <a:picLocks noChangeAspect="1"/>
          </p:cNvPicPr>
          <p:nvPr userDrawn="1"/>
        </p:nvPicPr>
        <p:blipFill>
          <a:blip r:embed="rId2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5416204" y="3143236"/>
            <a:ext cx="6804000" cy="57152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8" name="Picture 7" descr="test.png"/>
          <p:cNvPicPr>
            <a:picLocks noChangeAspect="1"/>
          </p:cNvPicPr>
          <p:nvPr userDrawn="1"/>
        </p:nvPicPr>
        <p:blipFill>
          <a:blip r:embed="rId3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000" y="6064060"/>
            <a:ext cx="2519776" cy="749315"/>
          </a:xfrm>
          <a:prstGeom prst="rtTriangle">
            <a:avLst/>
          </a:prstGeom>
          <a:ln w="19050">
            <a:solidFill>
              <a:schemeClr val="bg1"/>
            </a:solidFill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>
            <a:noAutofit/>
          </a:bodyPr>
          <a:lstStyle>
            <a:lvl1pPr>
              <a:buNone/>
              <a:defRPr sz="28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7544" y="1052736"/>
            <a:ext cx="795250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test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27784" y="6741368"/>
            <a:ext cx="4356000" cy="50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4114800" cy="428133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80A7-644D-495E-8764-96A40D5F620E}" type="datetime1">
              <a:rPr lang="en-IE" smtClean="0"/>
              <a:pPr/>
              <a:t>10/04/2019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4320480" cy="365125"/>
          </a:xfrm>
        </p:spPr>
        <p:txBody>
          <a:bodyPr/>
          <a:lstStyle/>
          <a:p>
            <a:r>
              <a:rPr lang="en-IE"/>
              <a:t>Module name + number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7" name="Picture 6" descr="g46424.png"/>
          <p:cNvPicPr>
            <a:picLocks noChangeAspect="1"/>
          </p:cNvPicPr>
          <p:nvPr userDrawn="1"/>
        </p:nvPicPr>
        <p:blipFill>
          <a:blip r:embed="rId2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5416204" y="3143236"/>
            <a:ext cx="6804000" cy="57152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8" name="Picture 7" descr="test.png"/>
          <p:cNvPicPr>
            <a:picLocks noChangeAspect="1"/>
          </p:cNvPicPr>
          <p:nvPr userDrawn="1"/>
        </p:nvPicPr>
        <p:blipFill>
          <a:blip r:embed="rId3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000" y="6064060"/>
            <a:ext cx="2519776" cy="749315"/>
          </a:xfrm>
          <a:prstGeom prst="rtTriangle">
            <a:avLst/>
          </a:prstGeom>
          <a:ln w="19050">
            <a:solidFill>
              <a:schemeClr val="bg1"/>
            </a:solidFill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>
            <a:noAutofit/>
          </a:bodyPr>
          <a:lstStyle>
            <a:lvl1pPr>
              <a:buNone/>
              <a:defRPr sz="28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7544" y="1052736"/>
            <a:ext cx="795250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test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27784" y="6741368"/>
            <a:ext cx="4356000" cy="5074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644008" y="1853134"/>
            <a:ext cx="3814926" cy="639762"/>
          </a:xfrm>
          <a:solidFill>
            <a:schemeClr val="accent4">
              <a:lumMod val="60000"/>
              <a:lumOff val="40000"/>
            </a:schemeClr>
          </a:solidFill>
        </p:spPr>
        <p:txBody>
          <a:bodyPr anchor="b"/>
          <a:lstStyle>
            <a:lvl1pPr marL="92075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Emphasis box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2492896"/>
            <a:ext cx="3814926" cy="3672408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0DCB4-0D4C-4F8A-BD45-EB9358823683}" type="datetime1">
              <a:rPr lang="en-IE" smtClean="0"/>
              <a:pPr/>
              <a:t>10/04/2019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/>
              <a:t>Module name + number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7" name="Picture 6" descr="g46424.png"/>
          <p:cNvPicPr>
            <a:picLocks noChangeAspect="1"/>
          </p:cNvPicPr>
          <p:nvPr userDrawn="1"/>
        </p:nvPicPr>
        <p:blipFill>
          <a:blip r:embed="rId2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5416204" y="3143236"/>
            <a:ext cx="6804000" cy="57152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003232" cy="428133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>
            <a:noAutofit/>
          </a:bodyPr>
          <a:lstStyle>
            <a:lvl1pPr>
              <a:buNone/>
              <a:defRPr sz="28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67544" y="1052736"/>
            <a:ext cx="795250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est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27784" y="6741368"/>
            <a:ext cx="4356000" cy="50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7161"/>
            <a:ext cx="3814926" cy="639762"/>
          </a:xfrm>
          <a:solidFill>
            <a:schemeClr val="accent4">
              <a:lumMod val="60000"/>
              <a:lumOff val="40000"/>
            </a:schemeClr>
          </a:solidFill>
        </p:spPr>
        <p:txBody>
          <a:bodyPr anchor="b"/>
          <a:lstStyle>
            <a:lvl1pPr marL="92075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06923"/>
            <a:ext cx="3814926" cy="348637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9992" y="1967161"/>
            <a:ext cx="3816424" cy="639762"/>
          </a:xfrm>
          <a:solidFill>
            <a:schemeClr val="accent4">
              <a:lumMod val="60000"/>
              <a:lumOff val="40000"/>
            </a:schemeClr>
          </a:solidFill>
        </p:spPr>
        <p:txBody>
          <a:bodyPr anchor="b"/>
          <a:lstStyle>
            <a:lvl1pPr marL="92075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9992" y="2606923"/>
            <a:ext cx="3816424" cy="348637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4FB7-86E9-462B-B94E-617650CAF191}" type="datetime1">
              <a:rPr lang="en-IE" smtClean="0"/>
              <a:pPr/>
              <a:t>10/04/2019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/>
              <a:t>Module name + number</a:t>
            </a:r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12" name="Picture 11" descr="g46424.png"/>
          <p:cNvPicPr>
            <a:picLocks noChangeAspect="1"/>
          </p:cNvPicPr>
          <p:nvPr userDrawn="1"/>
        </p:nvPicPr>
        <p:blipFill>
          <a:blip r:embed="rId2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5416204" y="3143236"/>
            <a:ext cx="6804000" cy="57152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3" name="Picture 12" descr="test.png"/>
          <p:cNvPicPr>
            <a:picLocks noChangeAspect="1"/>
          </p:cNvPicPr>
          <p:nvPr userDrawn="1"/>
        </p:nvPicPr>
        <p:blipFill>
          <a:blip r:embed="rId3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000" y="6064060"/>
            <a:ext cx="2519776" cy="749315"/>
          </a:xfrm>
          <a:prstGeom prst="rtTriangle">
            <a:avLst/>
          </a:prstGeom>
          <a:ln w="19050">
            <a:solidFill>
              <a:schemeClr val="bg1"/>
            </a:solidFill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85010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>
            <a:noAutofit/>
          </a:bodyPr>
          <a:lstStyle>
            <a:lvl1pPr>
              <a:buNone/>
              <a:defRPr sz="28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67544" y="1052736"/>
            <a:ext cx="795250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test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27784" y="6741368"/>
            <a:ext cx="4356000" cy="50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B31B-1A38-4AB7-91C6-0A3F788D850C}" type="datetime1">
              <a:rPr lang="en-IE" smtClean="0"/>
              <a:pPr/>
              <a:t>10/04/2019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/>
              <a:t>Module name + number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6" name="Picture 5" descr="g46424.png"/>
          <p:cNvPicPr>
            <a:picLocks noChangeAspect="1"/>
          </p:cNvPicPr>
          <p:nvPr userDrawn="1"/>
        </p:nvPicPr>
        <p:blipFill>
          <a:blip r:embed="rId2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5416204" y="3143236"/>
            <a:ext cx="6804000" cy="57152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 descr="test.png"/>
          <p:cNvPicPr>
            <a:picLocks noChangeAspect="1"/>
          </p:cNvPicPr>
          <p:nvPr userDrawn="1"/>
        </p:nvPicPr>
        <p:blipFill>
          <a:blip r:embed="rId3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000" y="6064060"/>
            <a:ext cx="2519776" cy="749315"/>
          </a:xfrm>
          <a:prstGeom prst="rtTriangle">
            <a:avLst/>
          </a:prstGeom>
          <a:ln w="19050">
            <a:solidFill>
              <a:schemeClr val="bg1"/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>
            <a:noAutofit/>
          </a:bodyPr>
          <a:lstStyle>
            <a:lvl1pPr>
              <a:buNone/>
              <a:defRPr sz="36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7544" y="1052736"/>
            <a:ext cx="799288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est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27784" y="6741368"/>
            <a:ext cx="4356000" cy="50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C33D-5D40-4E3A-8711-3777184CA250}" type="datetime1">
              <a:rPr lang="en-IE" smtClean="0"/>
              <a:pPr/>
              <a:t>10/04/2019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/>
              <a:t>Module name + number</a:t>
            </a:r>
            <a:endParaRPr lang="en-IE" dirty="0"/>
          </a:p>
        </p:txBody>
      </p:sp>
      <p:pic>
        <p:nvPicPr>
          <p:cNvPr id="7" name="Picture 6" descr="test.png"/>
          <p:cNvPicPr>
            <a:picLocks noChangeAspect="1"/>
          </p:cNvPicPr>
          <p:nvPr userDrawn="1"/>
        </p:nvPicPr>
        <p:blipFill>
          <a:blip r:embed="rId2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000" y="6064060"/>
            <a:ext cx="2519776" cy="749315"/>
          </a:xfrm>
          <a:prstGeom prst="rtTriangle">
            <a:avLst/>
          </a:prstGeom>
          <a:ln w="19050">
            <a:solidFill>
              <a:schemeClr val="bg1"/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>
            <a:noAutofit/>
          </a:bodyPr>
          <a:lstStyle>
            <a:lvl1pPr>
              <a:buNone/>
              <a:defRPr sz="36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7544" y="1052736"/>
            <a:ext cx="799288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64288" y="6309320"/>
            <a:ext cx="1738743" cy="457068"/>
          </a:xfrm>
          <a:prstGeom prst="rect">
            <a:avLst/>
          </a:prstGeom>
          <a:noFill/>
        </p:spPr>
      </p:pic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76056" y="1844824"/>
            <a:ext cx="3382878" cy="639762"/>
          </a:xfrm>
          <a:solidFill>
            <a:schemeClr val="accent4">
              <a:lumMod val="60000"/>
              <a:lumOff val="40000"/>
            </a:schemeClr>
          </a:solidFill>
        </p:spPr>
        <p:txBody>
          <a:bodyPr anchor="b"/>
          <a:lstStyle>
            <a:lvl1pPr marL="92075" indent="0">
              <a:buNone/>
              <a:defRPr sz="24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Contact / Information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5076056" y="2484587"/>
            <a:ext cx="3382878" cy="2744614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pic>
        <p:nvPicPr>
          <p:cNvPr id="14" name="Picture 13" descr="test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27784" y="6741368"/>
            <a:ext cx="4356000" cy="50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A8DB-2319-4F03-8EEA-B2787323BDF5}" type="datetime1">
              <a:rPr lang="en-IE" smtClean="0"/>
              <a:pPr/>
              <a:t>10/04/2019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E01D4-073C-47E7-A5A4-E52D585B1955}" type="datetime1">
              <a:rPr lang="en-IE" smtClean="0"/>
              <a:pPr/>
              <a:t>10/04/2019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06040" y="6356350"/>
            <a:ext cx="4342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E"/>
              <a:t>Module name + number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4" r:id="rId4"/>
    <p:sldLayoutId id="2147483660" r:id="rId5"/>
    <p:sldLayoutId id="2147483662" r:id="rId6"/>
    <p:sldLayoutId id="2147483654" r:id="rId7"/>
    <p:sldLayoutId id="2147483663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E01D4-073C-47E7-A5A4-E52D585B1955}" type="datetime1">
              <a:rPr lang="en-IE" smtClean="0"/>
              <a:pPr/>
              <a:t>10/04/2019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06040" y="6356350"/>
            <a:ext cx="4342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E"/>
              <a:t>Module name + number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532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2.png"/><Relationship Id="rId7" Type="http://schemas.openxmlformats.org/officeDocument/2006/relationships/hyperlink" Target="http://randd.defra.gov.uk/Document.aspx?Document=FINALEV0446report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pianoo.nl/sites/default/files/documents/documents/rebusfactsheet3-werkkledingstewardsrws-engels-juni2017.pdf" TargetMode="External"/><Relationship Id="rId5" Type="http://schemas.openxmlformats.org/officeDocument/2006/relationships/hyperlink" Target="http://www.sppregions.eu/fileadmin/user_upload/Resources/Circular_Procurement_Case_Study_Collection.pdf" TargetMode="External"/><Relationship Id="rId4" Type="http://schemas.openxmlformats.org/officeDocument/2006/relationships/hyperlink" Target="http://www.ecoquip.eu/uploads/pdfs/4389_Optimat_LCB-Healthcare_Poland_FINAL%2031%20Oct.pd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bus.eu.com/wp-content/uploads/2016/11/REBus-Case-Study-UniGreenScheme.pdf" TargetMode="External"/><Relationship Id="rId3" Type="http://schemas.openxmlformats.org/officeDocument/2006/relationships/image" Target="../media/image34.jpeg"/><Relationship Id="rId7" Type="http://schemas.openxmlformats.org/officeDocument/2006/relationships/hyperlink" Target="http://www.rebus.eu.com/wp-content/uploads/2017/03/REBus-Case-study-DRZ-Governing-for-ICT-re-use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iamsterdam.com/en/business/news-and-insights/circular-economy/light-as-a-service-schiphol-leads-the-way-for-circular-lighting" TargetMode="External"/><Relationship Id="rId5" Type="http://schemas.openxmlformats.org/officeDocument/2006/relationships/hyperlink" Target="https://www.pianoo.nl/sites/default/files/documents/documents/rebusfactsheet8-ictprovincieutrecht-engels-augustus2017.pdf" TargetMode="Externa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mvonederland.nl/sites/default/files/media/Aanbesteden%20van%20product%20service%20systemen.pdf" TargetMode="External"/><Relationship Id="rId3" Type="http://schemas.openxmlformats.org/officeDocument/2006/relationships/image" Target="../media/image36.jpeg"/><Relationship Id="rId7" Type="http://schemas.openxmlformats.org/officeDocument/2006/relationships/hyperlink" Target="http://www.sppregions.eu/fileadmin/user_upload/Resources/Circular_Procurement_Case_Study_Collection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pianoo.nl/sites/default/files/documents/documents/rebusfactsheet39-enschede-engels-juni2017-1.pdf" TargetMode="External"/><Relationship Id="rId5" Type="http://schemas.openxmlformats.org/officeDocument/2006/relationships/hyperlink" Target="https://repository.tudelft.nl/islandora/object/uuid:60ca4d2a-048e-4906-83d7-4fcce833e4b7/datastream/OBJ/download" TargetMode="Externa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bus.eu.com/resources/case-studies/prorail-case-study/" TargetMode="External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eg"/><Relationship Id="rId5" Type="http://schemas.openxmlformats.org/officeDocument/2006/relationships/hyperlink" Target="http://www.wrapcymru.org.uk/sites/files/wrap/Public%20Health%20Wales%20Sustainable%20Workplace%20(4).pdf" TargetMode="External"/><Relationship Id="rId4" Type="http://schemas.openxmlformats.org/officeDocument/2006/relationships/hyperlink" Target="http://ec.europa.eu/environment/gpp/pdf/news_alert/Issue79_Case_Study_155_Aalborg.pdf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rap.org.uk/sites/files/wrap/Reducing%20Food%20Waste%20-%20Starting%20Off.pdf" TargetMode="External"/><Relationship Id="rId3" Type="http://schemas.openxmlformats.org/officeDocument/2006/relationships/image" Target="../media/image40.png"/><Relationship Id="rId7" Type="http://schemas.openxmlformats.org/officeDocument/2006/relationships/hyperlink" Target="http://ec.europa.eu/environment/gpp/pdf/news_alert/Issue47_Case_Study97_Copenhagen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cittadelbio.it/pdf/BOOK_Turin_food_policy.pdf" TargetMode="External"/><Relationship Id="rId5" Type="http://schemas.openxmlformats.org/officeDocument/2006/relationships/hyperlink" Target="http://www.sustainable-catering.eu/fileadmin/user_upload/enewsletter/Documents/INNOCATEngagementReportInteractive.pdf" TargetMode="External"/><Relationship Id="rId4" Type="http://schemas.openxmlformats.org/officeDocument/2006/relationships/image" Target="../media/image41.jpeg"/><Relationship Id="rId9" Type="http://schemas.openxmlformats.org/officeDocument/2006/relationships/hyperlink" Target="https://www.pianoo.nl/sites/default/files/documents/documents/rebusfactsheet44-rwscatering-engels-augustus2017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ec.europa.eu/environment/gpp/index_en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www.ellenmacarthurfoundation.org/assets/downloads/publications/Ellen-MacArthur-Foundation-Towards-the-Circular-Economy-vol.1.pdf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s://www.ellenmacarthurfoundation.org/assets/downloads/publications/EllenMacArthurFoundation_Growth-Within_July15.pdf" TargetMode="External"/><Relationship Id="rId7" Type="http://schemas.openxmlformats.org/officeDocument/2006/relationships/hyperlink" Target="https://www.ellenmacarthurfoundation.org/assets/downloads/publications/Ellen-MacArthur-Foundation-Towards-the-Circular-Economy-vol.1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11" Type="http://schemas.openxmlformats.org/officeDocument/2006/relationships/image" Target="../media/image25.png"/><Relationship Id="rId5" Type="http://schemas.openxmlformats.org/officeDocument/2006/relationships/hyperlink" Target="https://www.tno.nl/media/8551/tno-circular-economy-for-ienm.pdf" TargetMode="External"/><Relationship Id="rId10" Type="http://schemas.openxmlformats.org/officeDocument/2006/relationships/image" Target="../media/image24.png"/><Relationship Id="rId4" Type="http://schemas.openxmlformats.org/officeDocument/2006/relationships/image" Target="../media/image21.jpeg"/><Relationship Id="rId9" Type="http://schemas.openxmlformats.org/officeDocument/2006/relationships/hyperlink" Target="https://www.clubofrome.org/2016/03/07/a-new-club-of-rome-study-on-the-circular-economy-and-benefits-for-society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nvironment/gpp/pdf/Public_procurement_circular_economy_brochure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3200" dirty="0"/>
              <a:t>Priručnik za osposobljavanje za zelenu javnu nabavu</a:t>
            </a:r>
            <a:br>
              <a:rPr lang="hr-HR" sz="2400" dirty="0"/>
            </a:br>
            <a:r>
              <a:rPr lang="hr-HR" sz="1800" i="1" dirty="0"/>
              <a:t>5. Zelena javna nabava i kružno gospodarstvo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C0C2CE-5C58-49CD-9807-1168B18C7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6040" y="6394450"/>
            <a:ext cx="4342224" cy="365125"/>
          </a:xfrm>
        </p:spPr>
        <p:txBody>
          <a:bodyPr/>
          <a:lstStyle/>
          <a:p>
            <a:r>
              <a:rPr lang="en-IE"/>
              <a:t>Module name + number</a:t>
            </a:r>
            <a:endParaRPr lang="en-I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9EF66B-8A2E-4581-9701-E35B3403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94450"/>
            <a:ext cx="2133600" cy="365125"/>
          </a:xfrm>
        </p:spPr>
        <p:txBody>
          <a:bodyPr/>
          <a:lstStyle/>
          <a:p>
            <a:fld id="{ABDDF610-95E4-4D46-B96C-4D9FBF39C128}" type="slidenum">
              <a:rPr lang="en-IE" smtClean="0"/>
              <a:pPr/>
              <a:t>10</a:t>
            </a:fld>
            <a:endParaRPr lang="en-I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5D91CAE-98DF-4ADA-8AF0-3CBBAB37E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Radna</a:t>
            </a:r>
            <a:r>
              <a:rPr lang="en-GB" dirty="0"/>
              <a:t> </a:t>
            </a:r>
            <a:r>
              <a:rPr lang="en-GB" dirty="0" err="1"/>
              <a:t>odjeća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tekstili</a:t>
            </a:r>
            <a:endParaRPr lang="en-GB" dirty="0"/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7C238D84-C298-420B-ACB1-0B0EEAADF9F6}"/>
              </a:ext>
            </a:extLst>
          </p:cNvPr>
          <p:cNvSpPr txBox="1">
            <a:spLocks/>
          </p:cNvSpPr>
          <p:nvPr/>
        </p:nvSpPr>
        <p:spPr>
          <a:xfrm>
            <a:off x="736600" y="1651000"/>
            <a:ext cx="7670800" cy="40941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en-US" sz="2800"/>
              <a:t> </a:t>
            </a:r>
          </a:p>
          <a:p>
            <a:pPr marL="738188" lvl="1" indent="-342900">
              <a:lnSpc>
                <a:spcPts val="1563"/>
              </a:lnSpc>
              <a:buFont typeface="Wingdings" panose="05000000000000000000" pitchFamily="2" charset="2"/>
              <a:buChar char="§"/>
            </a:pPr>
            <a:endParaRPr lang="de-DE" alt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A8355692-3231-422E-AEA6-F3D7071A1178}"/>
              </a:ext>
            </a:extLst>
          </p:cNvPr>
          <p:cNvSpPr txBox="1">
            <a:spLocks/>
          </p:cNvSpPr>
          <p:nvPr/>
        </p:nvSpPr>
        <p:spPr bwMode="auto">
          <a:xfrm>
            <a:off x="906463" y="6523038"/>
            <a:ext cx="49799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</a:rPr>
              <a:t>Sustainable Global Resources Ltd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5D7B5-B3CD-4588-B3E2-B0704AADF384}"/>
              </a:ext>
            </a:extLst>
          </p:cNvPr>
          <p:cNvSpPr/>
          <p:nvPr/>
        </p:nvSpPr>
        <p:spPr>
          <a:xfrm>
            <a:off x="-15875" y="1090613"/>
            <a:ext cx="8543925" cy="5808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728E251-F1AC-488D-A15B-F5C885F58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7" y="3860432"/>
            <a:ext cx="4271963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77E2D9F-2853-4FDF-AD0A-8EF653C975DF}"/>
              </a:ext>
            </a:extLst>
          </p:cNvPr>
          <p:cNvSpPr/>
          <p:nvPr/>
        </p:nvSpPr>
        <p:spPr>
          <a:xfrm>
            <a:off x="-82551" y="4073088"/>
            <a:ext cx="4032251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hr-H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Bolnica</a:t>
            </a:r>
            <a:r>
              <a:rPr lang="en-GB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Rawicz, Pol</a:t>
            </a:r>
            <a:r>
              <a:rPr lang="hr-HR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jska</a:t>
            </a:r>
            <a:r>
              <a:rPr lang="en-GB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– </a:t>
            </a:r>
            <a:r>
              <a:rPr lang="hr-H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uniforme medicinskih sestara</a:t>
            </a:r>
            <a:endParaRPr lang="en-GB" dirty="0"/>
          </a:p>
          <a:p>
            <a:pPr marL="285750" indent="-285750" fontAlgn="auto">
              <a:spcBef>
                <a:spcPts val="0"/>
              </a:spcBef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sv-SE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Herning, Danska – uniforme hitnih službi</a:t>
            </a:r>
            <a:endParaRPr lang="en-GB" dirty="0"/>
          </a:p>
          <a:p>
            <a:pPr marL="285750" indent="-285750" fontAlgn="auto">
              <a:spcBef>
                <a:spcPts val="0"/>
              </a:spcBef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Rijkswaterstaat, </a:t>
            </a:r>
            <a:r>
              <a:rPr lang="en-GB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Nizozemska</a:t>
            </a:r>
            <a:r>
              <a:rPr lang="en-GB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– </a:t>
            </a:r>
            <a:r>
              <a:rPr lang="en-GB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uniforme</a:t>
            </a:r>
            <a:r>
              <a:rPr lang="en-GB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vratara</a:t>
            </a:r>
            <a:endParaRPr lang="hr-HR" dirty="0"/>
          </a:p>
          <a:p>
            <a:pPr marL="285750" indent="-285750" fontAlgn="auto">
              <a:spcBef>
                <a:spcPts val="0"/>
              </a:spcBef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sv-SE" u="sng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Wales, UK – uniforme medicinskih sestara</a:t>
            </a:r>
            <a:endParaRPr lang="en-GB" dirty="0"/>
          </a:p>
        </p:txBody>
      </p:sp>
      <p:pic>
        <p:nvPicPr>
          <p:cNvPr id="14" name="Picture 17">
            <a:extLst>
              <a:ext uri="{FF2B5EF4-FFF2-40B4-BE49-F238E27FC236}">
                <a16:creationId xmlns:a16="http://schemas.microsoft.com/office/drawing/2014/main" id="{187021D1-1DD2-4B25-A31F-8A44104648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1090613"/>
            <a:ext cx="4271963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3CCD26-7378-49A7-9A2A-F863A5FCD240}"/>
              </a:ext>
            </a:extLst>
          </p:cNvPr>
          <p:cNvSpPr/>
          <p:nvPr/>
        </p:nvSpPr>
        <p:spPr>
          <a:xfrm>
            <a:off x="110223" y="6592896"/>
            <a:ext cx="42730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err="1"/>
              <a:t>Kliknite</a:t>
            </a:r>
            <a:r>
              <a:rPr lang="en-US" sz="1200" i="1" dirty="0"/>
              <a:t> </a:t>
            </a:r>
            <a:r>
              <a:rPr lang="en-US" sz="1200" i="1" dirty="0" err="1"/>
              <a:t>na</a:t>
            </a:r>
            <a:r>
              <a:rPr lang="en-US" sz="1200" i="1" dirty="0"/>
              <a:t> </a:t>
            </a:r>
            <a:r>
              <a:rPr lang="en-US" sz="1200" i="1" dirty="0" err="1"/>
              <a:t>svaku</a:t>
            </a:r>
            <a:r>
              <a:rPr lang="en-US" sz="1200" i="1" dirty="0"/>
              <a:t> </a:t>
            </a:r>
            <a:r>
              <a:rPr lang="en-US" sz="1200" i="1" dirty="0" err="1"/>
              <a:t>studiju</a:t>
            </a:r>
            <a:r>
              <a:rPr lang="en-US" sz="1200" i="1" dirty="0"/>
              <a:t> </a:t>
            </a:r>
            <a:r>
              <a:rPr lang="en-US" sz="1200" i="1" dirty="0" err="1"/>
              <a:t>slučaja</a:t>
            </a:r>
            <a:r>
              <a:rPr lang="en-US" sz="1200" i="1" dirty="0"/>
              <a:t> </a:t>
            </a:r>
            <a:r>
              <a:rPr lang="en-US" sz="1200" i="1" dirty="0" err="1"/>
              <a:t>i</a:t>
            </a:r>
            <a:r>
              <a:rPr lang="en-US" sz="1200" i="1" dirty="0"/>
              <a:t> </a:t>
            </a:r>
            <a:r>
              <a:rPr lang="en-US" sz="1200" i="1" dirty="0" err="1"/>
              <a:t>prijeđite</a:t>
            </a:r>
            <a:r>
              <a:rPr lang="en-US" sz="1200" i="1" dirty="0"/>
              <a:t> </a:t>
            </a:r>
            <a:r>
              <a:rPr lang="en-US" sz="1200" i="1" dirty="0" err="1"/>
              <a:t>na</a:t>
            </a:r>
            <a:r>
              <a:rPr lang="en-US" sz="1200" i="1" dirty="0"/>
              <a:t> </a:t>
            </a:r>
            <a:r>
              <a:rPr lang="en-US" sz="1200" i="1" dirty="0" err="1"/>
              <a:t>tu</a:t>
            </a:r>
            <a:r>
              <a:rPr lang="en-US" sz="1200" i="1" dirty="0"/>
              <a:t> </a:t>
            </a:r>
            <a:r>
              <a:rPr lang="en-US" sz="1200" i="1" dirty="0" err="1"/>
              <a:t>mrežnu</a:t>
            </a:r>
            <a:r>
              <a:rPr lang="en-US" sz="1200" i="1" dirty="0"/>
              <a:t> </a:t>
            </a:r>
            <a:r>
              <a:rPr lang="en-US" sz="1200" i="1" dirty="0" err="1"/>
              <a:t>poveznicu</a:t>
            </a:r>
            <a:endParaRPr lang="en-GB" sz="1200" i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C5C56E-D794-4FC0-AE5F-59A0E3867DEA}"/>
              </a:ext>
            </a:extLst>
          </p:cNvPr>
          <p:cNvSpPr/>
          <p:nvPr/>
        </p:nvSpPr>
        <p:spPr>
          <a:xfrm>
            <a:off x="4458816" y="1155336"/>
            <a:ext cx="3656484" cy="256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400"/>
              </a:spcAft>
              <a:buSzPct val="150000"/>
              <a:defRPr/>
            </a:pPr>
            <a:r>
              <a:rPr lang="hr-HR" dirty="0"/>
              <a:t>Koristi</a:t>
            </a:r>
            <a:r>
              <a:rPr lang="en-GB" dirty="0"/>
              <a:t>:</a:t>
            </a:r>
          </a:p>
          <a:p>
            <a:pPr marL="285750" indent="-285750" fontAlgn="auto">
              <a:spcBef>
                <a:spcPts val="0"/>
              </a:spcBef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dirty="0" err="1"/>
              <a:t>Inovacija</a:t>
            </a:r>
            <a:r>
              <a:rPr lang="en-GB" dirty="0"/>
              <a:t> u </a:t>
            </a:r>
            <a:r>
              <a:rPr lang="en-GB" dirty="0" err="1"/>
              <a:t>dizajnu</a:t>
            </a:r>
            <a:endParaRPr lang="en-GB" dirty="0"/>
          </a:p>
          <a:p>
            <a:pPr marL="285750" indent="-285750" fontAlgn="auto">
              <a:spcBef>
                <a:spcPts val="0"/>
              </a:spcBef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dirty="0" err="1"/>
              <a:t>Smanjuje</a:t>
            </a:r>
            <a:r>
              <a:rPr lang="en-GB" dirty="0"/>
              <a:t> </a:t>
            </a:r>
            <a:r>
              <a:rPr lang="en-GB" dirty="0" err="1"/>
              <a:t>učinke</a:t>
            </a:r>
            <a:r>
              <a:rPr lang="en-GB" dirty="0"/>
              <a:t> </a:t>
            </a:r>
            <a:r>
              <a:rPr lang="en-GB" dirty="0" err="1"/>
              <a:t>ugljika</a:t>
            </a:r>
            <a:endParaRPr lang="en-GB" dirty="0"/>
          </a:p>
          <a:p>
            <a:pPr marL="285750" indent="-285750" fontAlgn="auto">
              <a:spcBef>
                <a:spcPts val="0"/>
              </a:spcBef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dirty="0" err="1"/>
              <a:t>Smanjuje</a:t>
            </a:r>
            <a:r>
              <a:rPr lang="en-GB" dirty="0"/>
              <a:t> </a:t>
            </a:r>
            <a:r>
              <a:rPr lang="en-GB" dirty="0" err="1"/>
              <a:t>toksičnost</a:t>
            </a:r>
            <a:endParaRPr lang="en-GB" dirty="0"/>
          </a:p>
          <a:p>
            <a:pPr marL="285750" indent="-285750" fontAlgn="auto">
              <a:spcBef>
                <a:spcPts val="0"/>
              </a:spcBef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dirty="0" err="1"/>
              <a:t>Povećava</a:t>
            </a:r>
            <a:r>
              <a:rPr lang="en-GB" dirty="0"/>
              <a:t> </a:t>
            </a:r>
            <a:r>
              <a:rPr lang="en-GB" dirty="0" err="1"/>
              <a:t>trajnost</a:t>
            </a:r>
            <a:endParaRPr lang="en-GB" dirty="0"/>
          </a:p>
          <a:p>
            <a:pPr marL="285750" indent="-285750" fontAlgn="auto">
              <a:spcBef>
                <a:spcPts val="0"/>
              </a:spcBef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dirty="0" err="1"/>
              <a:t>Povećava</a:t>
            </a:r>
            <a:r>
              <a:rPr lang="en-GB" dirty="0"/>
              <a:t> </a:t>
            </a:r>
            <a:r>
              <a:rPr lang="en-GB" dirty="0" err="1"/>
              <a:t>ponovnu</a:t>
            </a:r>
            <a:r>
              <a:rPr lang="en-GB" dirty="0"/>
              <a:t> </a:t>
            </a:r>
            <a:r>
              <a:rPr lang="en-GB" dirty="0" err="1"/>
              <a:t>upotrebu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recikliranje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kraju</a:t>
            </a:r>
            <a:r>
              <a:rPr lang="en-GB" dirty="0"/>
              <a:t> </a:t>
            </a:r>
            <a:r>
              <a:rPr lang="en-GB" dirty="0" err="1"/>
              <a:t>životnog</a:t>
            </a:r>
            <a:r>
              <a:rPr lang="en-GB" dirty="0"/>
              <a:t> </a:t>
            </a:r>
            <a:r>
              <a:rPr lang="en-GB" dirty="0" err="1"/>
              <a:t>vijeka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0511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95C1B17-1E80-4654-AC01-9A65E4FC9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6040" y="6407150"/>
            <a:ext cx="4342224" cy="365125"/>
          </a:xfrm>
        </p:spPr>
        <p:txBody>
          <a:bodyPr/>
          <a:lstStyle/>
          <a:p>
            <a:r>
              <a:rPr lang="en-IE">
                <a:solidFill>
                  <a:srgbClr val="484847">
                    <a:tint val="75000"/>
                  </a:srgbClr>
                </a:solidFill>
              </a:rPr>
              <a:t>Module name + number</a:t>
            </a:r>
            <a:endParaRPr lang="en-IE" dirty="0">
              <a:solidFill>
                <a:srgbClr val="484847">
                  <a:tint val="75000"/>
                </a:srgb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732891-0332-4C5B-9650-DA73D513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07150"/>
            <a:ext cx="2133600" cy="365125"/>
          </a:xfrm>
        </p:spPr>
        <p:txBody>
          <a:bodyPr/>
          <a:lstStyle/>
          <a:p>
            <a:fld id="{ABDDF610-95E4-4D46-B96C-4D9FBF39C128}" type="slidenum">
              <a:rPr lang="en-IE" smtClean="0">
                <a:solidFill>
                  <a:srgbClr val="484847">
                    <a:tint val="75000"/>
                  </a:srgbClr>
                </a:solidFill>
              </a:rPr>
              <a:pPr/>
              <a:t>11</a:t>
            </a:fld>
            <a:endParaRPr lang="en-IE">
              <a:solidFill>
                <a:srgbClr val="484847">
                  <a:tint val="75000"/>
                </a:srgb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01E5768-5638-42FF-A484-7B47A2A9E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IKT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elektronički</a:t>
            </a:r>
            <a:r>
              <a:rPr lang="en-GB" dirty="0"/>
              <a:t> </a:t>
            </a:r>
            <a:r>
              <a:rPr lang="en-GB" dirty="0" err="1"/>
              <a:t>uređaji</a:t>
            </a:r>
            <a:endParaRPr lang="en-GB" dirty="0"/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42617F41-E61C-408F-BB29-F72BAD65913C}"/>
              </a:ext>
            </a:extLst>
          </p:cNvPr>
          <p:cNvSpPr txBox="1">
            <a:spLocks/>
          </p:cNvSpPr>
          <p:nvPr/>
        </p:nvSpPr>
        <p:spPr>
          <a:xfrm>
            <a:off x="736600" y="1663700"/>
            <a:ext cx="7670800" cy="40941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de-DE" altLang="en-US" sz="2800">
                <a:solidFill>
                  <a:srgbClr val="484847"/>
                </a:solidFill>
              </a:rPr>
              <a:t> </a:t>
            </a:r>
          </a:p>
          <a:p>
            <a:pPr marL="738188" lvl="1" indent="-342900">
              <a:lnSpc>
                <a:spcPts val="1563"/>
              </a:lnSpc>
              <a:buFont typeface="Wingdings" panose="05000000000000000000" pitchFamily="2" charset="2"/>
              <a:buChar char="§"/>
            </a:pPr>
            <a:endParaRPr lang="de-DE" altLang="en-US">
              <a:solidFill>
                <a:srgbClr val="484847"/>
              </a:solidFill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D468BFD-9C73-4217-AE64-A07A05A6CFAF}"/>
              </a:ext>
            </a:extLst>
          </p:cNvPr>
          <p:cNvSpPr txBox="1">
            <a:spLocks/>
          </p:cNvSpPr>
          <p:nvPr/>
        </p:nvSpPr>
        <p:spPr bwMode="auto">
          <a:xfrm>
            <a:off x="906463" y="6524625"/>
            <a:ext cx="49799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</a:rPr>
              <a:t>Sustainable Global Resources Ltd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CF5494-F395-4EAC-8EC8-6BA4DA3FD699}"/>
              </a:ext>
            </a:extLst>
          </p:cNvPr>
          <p:cNvSpPr/>
          <p:nvPr/>
        </p:nvSpPr>
        <p:spPr>
          <a:xfrm>
            <a:off x="-66675" y="1093788"/>
            <a:ext cx="8588375" cy="58070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FA90DF-AEE2-4DC4-BE95-4B4555B5232D}"/>
              </a:ext>
            </a:extLst>
          </p:cNvPr>
          <p:cNvSpPr/>
          <p:nvPr/>
        </p:nvSpPr>
        <p:spPr>
          <a:xfrm>
            <a:off x="102555" y="1115526"/>
            <a:ext cx="4020454" cy="2841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buSzPct val="150000"/>
              <a:defRPr/>
            </a:pPr>
            <a:r>
              <a:rPr lang="hr-HR" dirty="0">
                <a:solidFill>
                  <a:srgbClr val="484847"/>
                </a:solidFill>
              </a:rPr>
              <a:t>Koristi</a:t>
            </a:r>
            <a:r>
              <a:rPr lang="en-GB" dirty="0">
                <a:solidFill>
                  <a:srgbClr val="484847"/>
                </a:solidFill>
              </a:rPr>
              <a:t>:</a:t>
            </a:r>
          </a:p>
          <a:p>
            <a:pPr marL="285750" indent="-285750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dirty="0" err="1">
                <a:solidFill>
                  <a:srgbClr val="484847"/>
                </a:solidFill>
              </a:rPr>
              <a:t>Dizajn</a:t>
            </a:r>
            <a:r>
              <a:rPr lang="en-GB" dirty="0">
                <a:solidFill>
                  <a:srgbClr val="484847"/>
                </a:solidFill>
              </a:rPr>
              <a:t> </a:t>
            </a:r>
            <a:r>
              <a:rPr lang="en-GB" dirty="0" err="1">
                <a:solidFill>
                  <a:srgbClr val="484847"/>
                </a:solidFill>
              </a:rPr>
              <a:t>za</a:t>
            </a:r>
            <a:r>
              <a:rPr lang="en-GB" dirty="0">
                <a:solidFill>
                  <a:srgbClr val="484847"/>
                </a:solidFill>
              </a:rPr>
              <a:t> </a:t>
            </a:r>
            <a:r>
              <a:rPr lang="en-GB" dirty="0" err="1">
                <a:solidFill>
                  <a:srgbClr val="484847"/>
                </a:solidFill>
              </a:rPr>
              <a:t>popravak</a:t>
            </a:r>
            <a:endParaRPr lang="en-GB" dirty="0">
              <a:solidFill>
                <a:srgbClr val="484847"/>
              </a:solidFill>
            </a:endParaRPr>
          </a:p>
          <a:p>
            <a:pPr marL="285750" indent="-285750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dirty="0" err="1">
                <a:solidFill>
                  <a:srgbClr val="484847"/>
                </a:solidFill>
              </a:rPr>
              <a:t>Reciklirani</a:t>
            </a:r>
            <a:r>
              <a:rPr lang="en-GB" dirty="0">
                <a:solidFill>
                  <a:srgbClr val="484847"/>
                </a:solidFill>
              </a:rPr>
              <a:t> </a:t>
            </a:r>
            <a:r>
              <a:rPr lang="en-GB" dirty="0" err="1">
                <a:solidFill>
                  <a:srgbClr val="484847"/>
                </a:solidFill>
              </a:rPr>
              <a:t>sadržaj</a:t>
            </a:r>
            <a:endParaRPr lang="en-GB" dirty="0">
              <a:solidFill>
                <a:srgbClr val="484847"/>
              </a:solidFill>
            </a:endParaRPr>
          </a:p>
          <a:p>
            <a:pPr marL="285750" indent="-285750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dirty="0" err="1">
                <a:solidFill>
                  <a:srgbClr val="484847"/>
                </a:solidFill>
              </a:rPr>
              <a:t>Više</a:t>
            </a:r>
            <a:r>
              <a:rPr lang="en-GB" dirty="0">
                <a:solidFill>
                  <a:srgbClr val="484847"/>
                </a:solidFill>
              </a:rPr>
              <a:t> </a:t>
            </a:r>
            <a:r>
              <a:rPr lang="en-GB" dirty="0" err="1">
                <a:solidFill>
                  <a:srgbClr val="484847"/>
                </a:solidFill>
              </a:rPr>
              <a:t>resursno</a:t>
            </a:r>
            <a:r>
              <a:rPr lang="en-GB" dirty="0">
                <a:solidFill>
                  <a:srgbClr val="484847"/>
                </a:solidFill>
              </a:rPr>
              <a:t> </a:t>
            </a:r>
            <a:r>
              <a:rPr lang="en-GB" dirty="0" err="1">
                <a:solidFill>
                  <a:srgbClr val="484847"/>
                </a:solidFill>
              </a:rPr>
              <a:t>učinkovitih</a:t>
            </a:r>
            <a:r>
              <a:rPr lang="en-GB" dirty="0">
                <a:solidFill>
                  <a:srgbClr val="484847"/>
                </a:solidFill>
              </a:rPr>
              <a:t> </a:t>
            </a:r>
            <a:r>
              <a:rPr lang="en-GB" dirty="0" err="1">
                <a:solidFill>
                  <a:srgbClr val="484847"/>
                </a:solidFill>
              </a:rPr>
              <a:t>poslovnih</a:t>
            </a:r>
            <a:r>
              <a:rPr lang="en-GB" dirty="0">
                <a:solidFill>
                  <a:srgbClr val="484847"/>
                </a:solidFill>
              </a:rPr>
              <a:t> </a:t>
            </a:r>
            <a:r>
              <a:rPr lang="en-GB" dirty="0" err="1">
                <a:solidFill>
                  <a:srgbClr val="484847"/>
                </a:solidFill>
              </a:rPr>
              <a:t>modela</a:t>
            </a:r>
            <a:r>
              <a:rPr lang="en-GB" dirty="0">
                <a:solidFill>
                  <a:srgbClr val="484847"/>
                </a:solidFill>
              </a:rPr>
              <a:t>: e-</a:t>
            </a:r>
            <a:r>
              <a:rPr lang="en-GB" dirty="0" err="1">
                <a:solidFill>
                  <a:srgbClr val="484847"/>
                </a:solidFill>
              </a:rPr>
              <a:t>oporavak</a:t>
            </a:r>
            <a:r>
              <a:rPr lang="en-GB" dirty="0">
                <a:solidFill>
                  <a:srgbClr val="484847"/>
                </a:solidFill>
              </a:rPr>
              <a:t>, </a:t>
            </a:r>
            <a:r>
              <a:rPr lang="en-GB" dirty="0" err="1">
                <a:solidFill>
                  <a:srgbClr val="484847"/>
                </a:solidFill>
              </a:rPr>
              <a:t>povrat</a:t>
            </a:r>
            <a:r>
              <a:rPr lang="en-GB" dirty="0">
                <a:solidFill>
                  <a:srgbClr val="484847"/>
                </a:solidFill>
              </a:rPr>
              <a:t>, </a:t>
            </a:r>
            <a:r>
              <a:rPr lang="en-GB" dirty="0" err="1">
                <a:solidFill>
                  <a:srgbClr val="484847"/>
                </a:solidFill>
              </a:rPr>
              <a:t>prosljeđivanje</a:t>
            </a:r>
            <a:r>
              <a:rPr lang="en-GB" dirty="0">
                <a:solidFill>
                  <a:srgbClr val="484847"/>
                </a:solidFill>
              </a:rPr>
              <a:t> </a:t>
            </a:r>
            <a:r>
              <a:rPr lang="en-GB" dirty="0" err="1">
                <a:solidFill>
                  <a:srgbClr val="484847"/>
                </a:solidFill>
              </a:rPr>
              <a:t>ili</a:t>
            </a:r>
            <a:r>
              <a:rPr lang="en-GB" dirty="0">
                <a:solidFill>
                  <a:srgbClr val="484847"/>
                </a:solidFill>
              </a:rPr>
              <a:t> </a:t>
            </a:r>
            <a:r>
              <a:rPr lang="en-GB" dirty="0" err="1">
                <a:solidFill>
                  <a:srgbClr val="484847"/>
                </a:solidFill>
              </a:rPr>
              <a:t>prodaja</a:t>
            </a:r>
            <a:endParaRPr lang="en-GB" dirty="0">
              <a:solidFill>
                <a:srgbClr val="484847"/>
              </a:solidFill>
            </a:endParaRPr>
          </a:p>
          <a:p>
            <a:pPr marL="285750" indent="-285750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dirty="0" err="1">
                <a:solidFill>
                  <a:srgbClr val="484847"/>
                </a:solidFill>
              </a:rPr>
              <a:t>Optimizacija</a:t>
            </a:r>
            <a:r>
              <a:rPr lang="en-GB" dirty="0">
                <a:solidFill>
                  <a:srgbClr val="484847"/>
                </a:solidFill>
              </a:rPr>
              <a:t> </a:t>
            </a:r>
            <a:r>
              <a:rPr lang="en-GB" dirty="0" err="1">
                <a:solidFill>
                  <a:srgbClr val="484847"/>
                </a:solidFill>
              </a:rPr>
              <a:t>životnog</a:t>
            </a:r>
            <a:r>
              <a:rPr lang="en-GB" dirty="0">
                <a:solidFill>
                  <a:srgbClr val="484847"/>
                </a:solidFill>
              </a:rPr>
              <a:t> </a:t>
            </a:r>
            <a:r>
              <a:rPr lang="en-GB" dirty="0" err="1">
                <a:solidFill>
                  <a:srgbClr val="484847"/>
                </a:solidFill>
              </a:rPr>
              <a:t>vijeka</a:t>
            </a:r>
            <a:endParaRPr lang="en-GB" dirty="0">
              <a:solidFill>
                <a:srgbClr val="484847"/>
              </a:solidFill>
            </a:endParaRPr>
          </a:p>
          <a:p>
            <a:pPr marL="285750" indent="-285750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dirty="0" err="1">
                <a:solidFill>
                  <a:srgbClr val="484847"/>
                </a:solidFill>
              </a:rPr>
              <a:t>Kraj</a:t>
            </a:r>
            <a:r>
              <a:rPr lang="en-GB" dirty="0">
                <a:solidFill>
                  <a:srgbClr val="484847"/>
                </a:solidFill>
              </a:rPr>
              <a:t> </a:t>
            </a:r>
            <a:r>
              <a:rPr lang="en-GB" dirty="0" err="1">
                <a:solidFill>
                  <a:srgbClr val="484847"/>
                </a:solidFill>
              </a:rPr>
              <a:t>životnog</a:t>
            </a:r>
            <a:r>
              <a:rPr lang="en-GB" dirty="0">
                <a:solidFill>
                  <a:srgbClr val="484847"/>
                </a:solidFill>
              </a:rPr>
              <a:t> </a:t>
            </a:r>
            <a:r>
              <a:rPr lang="en-GB" dirty="0" err="1">
                <a:solidFill>
                  <a:srgbClr val="484847"/>
                </a:solidFill>
              </a:rPr>
              <a:t>vijeka</a:t>
            </a:r>
            <a:r>
              <a:rPr lang="en-GB" dirty="0">
                <a:solidFill>
                  <a:srgbClr val="484847"/>
                </a:solidFill>
              </a:rPr>
              <a:t> – </a:t>
            </a:r>
            <a:r>
              <a:rPr lang="en-GB" dirty="0" err="1">
                <a:solidFill>
                  <a:srgbClr val="484847"/>
                </a:solidFill>
              </a:rPr>
              <a:t>sigurnost</a:t>
            </a:r>
            <a:r>
              <a:rPr lang="en-GB" dirty="0">
                <a:solidFill>
                  <a:srgbClr val="484847"/>
                </a:solidFill>
              </a:rPr>
              <a:t> </a:t>
            </a:r>
            <a:r>
              <a:rPr lang="en-GB" dirty="0" err="1">
                <a:solidFill>
                  <a:srgbClr val="484847"/>
                </a:solidFill>
              </a:rPr>
              <a:t>resursa</a:t>
            </a:r>
            <a:endParaRPr lang="en-GB" dirty="0">
              <a:solidFill>
                <a:srgbClr val="484847"/>
              </a:solidFill>
            </a:endParaRPr>
          </a:p>
        </p:txBody>
      </p:sp>
      <p:grpSp>
        <p:nvGrpSpPr>
          <p:cNvPr id="12" name="Group 10">
            <a:extLst>
              <a:ext uri="{FF2B5EF4-FFF2-40B4-BE49-F238E27FC236}">
                <a16:creationId xmlns:a16="http://schemas.microsoft.com/office/drawing/2014/main" id="{E2AF5F9C-0CCC-4A55-A15B-55A817E89166}"/>
              </a:ext>
            </a:extLst>
          </p:cNvPr>
          <p:cNvGrpSpPr>
            <a:grpSpLocks/>
          </p:cNvGrpSpPr>
          <p:nvPr/>
        </p:nvGrpSpPr>
        <p:grpSpPr bwMode="auto">
          <a:xfrm>
            <a:off x="4067175" y="1093788"/>
            <a:ext cx="4465637" cy="2874962"/>
            <a:chOff x="-235" y="-35"/>
            <a:chExt cx="5995" cy="4355"/>
          </a:xfrm>
        </p:grpSpPr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AF0CB658-3A49-412C-83C2-4C3678EC8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5" y="-35"/>
              <a:ext cx="5995" cy="4355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nl-NL" kern="0">
                <a:solidFill>
                  <a:prstClr val="black"/>
                </a:solidFill>
              </a:endParaRPr>
            </a:p>
          </p:txBody>
        </p:sp>
        <p:pic>
          <p:nvPicPr>
            <p:cNvPr id="14" name="Picture 8" descr="apple_imac_sb_td_06">
              <a:extLst>
                <a:ext uri="{FF2B5EF4-FFF2-40B4-BE49-F238E27FC236}">
                  <a16:creationId xmlns:a16="http://schemas.microsoft.com/office/drawing/2014/main" id="{0E8EC4F9-BA0F-45C7-89D7-1F5CD6AB1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" y="0"/>
              <a:ext cx="410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2" descr="001">
            <a:extLst>
              <a:ext uri="{FF2B5EF4-FFF2-40B4-BE49-F238E27FC236}">
                <a16:creationId xmlns:a16="http://schemas.microsoft.com/office/drawing/2014/main" id="{76A88C18-3C44-4F8F-A746-6FB4D9AC8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3984625"/>
            <a:ext cx="4099210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4">
            <a:extLst>
              <a:ext uri="{FF2B5EF4-FFF2-40B4-BE49-F238E27FC236}">
                <a16:creationId xmlns:a16="http://schemas.microsoft.com/office/drawing/2014/main" id="{A97CA05A-CE2D-494D-986C-56F7AAFD8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9953" y="4117776"/>
            <a:ext cx="438467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rgbClr val="484847"/>
                </a:solidFill>
                <a:latin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Utrecht, </a:t>
            </a:r>
            <a:r>
              <a:rPr lang="hr-HR" altLang="en-US" dirty="0">
                <a:solidFill>
                  <a:srgbClr val="484847"/>
                </a:solidFill>
                <a:latin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Nizozemska </a:t>
            </a:r>
            <a:r>
              <a:rPr lang="en-GB" altLang="en-US" dirty="0">
                <a:solidFill>
                  <a:srgbClr val="484847"/>
                </a:solidFill>
                <a:latin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 </a:t>
            </a:r>
            <a:r>
              <a:rPr lang="hr-HR" altLang="en-US" dirty="0">
                <a:solidFill>
                  <a:srgbClr val="484847"/>
                </a:solidFill>
                <a:latin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povrat IT opreme, sigurna ponovna upotreba</a:t>
            </a:r>
            <a:endParaRPr lang="en-GB" altLang="en-US" dirty="0">
              <a:solidFill>
                <a:srgbClr val="484847"/>
              </a:solidFill>
              <a:latin typeface="Calibri"/>
            </a:endParaRPr>
          </a:p>
          <a:p>
            <a:pPr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hr-HR" altLang="en-US" dirty="0">
                <a:solidFill>
                  <a:srgbClr val="484847"/>
                </a:solidFill>
                <a:latin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Zračna luka</a:t>
            </a:r>
            <a:r>
              <a:rPr lang="hr-HR" altLang="en-US" dirty="0">
                <a:solidFill>
                  <a:srgbClr val="484847"/>
                </a:solidFill>
                <a:latin typeface="Calibri"/>
              </a:rPr>
              <a:t> </a:t>
            </a:r>
            <a:r>
              <a:rPr lang="en-GB" altLang="en-US" dirty="0">
                <a:solidFill>
                  <a:srgbClr val="484847"/>
                </a:solidFill>
                <a:latin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Schiphol, N</a:t>
            </a:r>
            <a:r>
              <a:rPr lang="hr-HR" altLang="en-US" dirty="0" err="1">
                <a:solidFill>
                  <a:srgbClr val="484847"/>
                </a:solidFill>
                <a:latin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izozemska</a:t>
            </a:r>
            <a:r>
              <a:rPr lang="en-GB" altLang="en-US" dirty="0">
                <a:solidFill>
                  <a:srgbClr val="484847"/>
                </a:solidFill>
                <a:latin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– </a:t>
            </a:r>
            <a:r>
              <a:rPr lang="hr-HR" altLang="en-US" dirty="0">
                <a:solidFill>
                  <a:srgbClr val="484847"/>
                </a:solidFill>
                <a:latin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rasvjeta kao usluga</a:t>
            </a:r>
            <a:endParaRPr lang="en-GB" altLang="en-US" dirty="0">
              <a:solidFill>
                <a:srgbClr val="484847"/>
              </a:solidFill>
              <a:latin typeface="Calibri"/>
            </a:endParaRPr>
          </a:p>
          <a:p>
            <a:pPr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rgbClr val="484847"/>
                </a:solidFill>
                <a:latin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DRZ, Netherlands – e-</a:t>
            </a:r>
            <a:r>
              <a:rPr lang="hr-HR" altLang="en-US" dirty="0">
                <a:solidFill>
                  <a:srgbClr val="484847"/>
                </a:solidFill>
                <a:latin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oporavak</a:t>
            </a:r>
            <a:r>
              <a:rPr lang="en-GB" altLang="en-US" dirty="0">
                <a:solidFill>
                  <a:srgbClr val="484847"/>
                </a:solidFill>
                <a:latin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IT</a:t>
            </a:r>
            <a:r>
              <a:rPr lang="hr-HR" altLang="en-US" dirty="0">
                <a:solidFill>
                  <a:srgbClr val="484847"/>
                </a:solidFill>
                <a:latin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donacije</a:t>
            </a:r>
            <a:endParaRPr lang="en-GB" altLang="en-US" dirty="0">
              <a:solidFill>
                <a:srgbClr val="484847"/>
              </a:solidFill>
              <a:latin typeface="Calibri"/>
            </a:endParaRPr>
          </a:p>
          <a:p>
            <a:pPr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altLang="en-US" dirty="0" err="1">
                <a:solidFill>
                  <a:srgbClr val="484847"/>
                </a:solidFill>
                <a:latin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UniGreenScheme</a:t>
            </a:r>
            <a:r>
              <a:rPr lang="en-GB" altLang="en-US" dirty="0">
                <a:solidFill>
                  <a:srgbClr val="484847"/>
                </a:solidFill>
                <a:latin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UK – </a:t>
            </a:r>
            <a:r>
              <a:rPr lang="hr-HR" altLang="en-US" dirty="0">
                <a:solidFill>
                  <a:srgbClr val="484847"/>
                </a:solidFill>
                <a:latin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preprodaja i ponovna upotreba laboratorijske opreme</a:t>
            </a:r>
            <a:endParaRPr lang="en-GB" altLang="en-US" dirty="0">
              <a:solidFill>
                <a:srgbClr val="484847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34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16D119-BB77-41A3-8C73-628D996D6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6040" y="6394450"/>
            <a:ext cx="4342224" cy="365125"/>
          </a:xfrm>
        </p:spPr>
        <p:txBody>
          <a:bodyPr/>
          <a:lstStyle/>
          <a:p>
            <a:r>
              <a:rPr lang="en-IE">
                <a:solidFill>
                  <a:srgbClr val="484847">
                    <a:tint val="75000"/>
                  </a:srgbClr>
                </a:solidFill>
              </a:rPr>
              <a:t>Module name + number</a:t>
            </a:r>
            <a:endParaRPr lang="en-IE" dirty="0">
              <a:solidFill>
                <a:srgbClr val="484847">
                  <a:tint val="75000"/>
                </a:srgb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72954B-FC9C-4FDC-9F6F-76A4B5048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94450"/>
            <a:ext cx="2133600" cy="365125"/>
          </a:xfrm>
        </p:spPr>
        <p:txBody>
          <a:bodyPr/>
          <a:lstStyle/>
          <a:p>
            <a:fld id="{ABDDF610-95E4-4D46-B96C-4D9FBF39C128}" type="slidenum">
              <a:rPr lang="en-IE" smtClean="0">
                <a:solidFill>
                  <a:srgbClr val="484847">
                    <a:tint val="75000"/>
                  </a:srgbClr>
                </a:solidFill>
              </a:rPr>
              <a:pPr/>
              <a:t>12</a:t>
            </a:fld>
            <a:endParaRPr lang="en-IE">
              <a:solidFill>
                <a:srgbClr val="484847">
                  <a:tint val="75000"/>
                </a:srgb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773F9E-CC42-47CA-B88B-B9A963C31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Građevinarstvo</a:t>
            </a:r>
            <a:endParaRPr lang="en-GB" dirty="0"/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6C61CEFA-FF35-4ADA-9746-70786EEFE67C}"/>
              </a:ext>
            </a:extLst>
          </p:cNvPr>
          <p:cNvSpPr txBox="1">
            <a:spLocks/>
          </p:cNvSpPr>
          <p:nvPr/>
        </p:nvSpPr>
        <p:spPr>
          <a:xfrm>
            <a:off x="736600" y="1651000"/>
            <a:ext cx="7670800" cy="40941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de-DE" altLang="en-US" sz="2800">
                <a:solidFill>
                  <a:srgbClr val="484847"/>
                </a:solidFill>
              </a:rPr>
              <a:t> </a:t>
            </a:r>
          </a:p>
          <a:p>
            <a:pPr marL="738188" lvl="1" indent="-342900">
              <a:lnSpc>
                <a:spcPts val="1563"/>
              </a:lnSpc>
              <a:buFont typeface="Wingdings" panose="05000000000000000000" pitchFamily="2" charset="2"/>
              <a:buChar char="§"/>
            </a:pPr>
            <a:endParaRPr lang="de-DE" altLang="en-US">
              <a:solidFill>
                <a:srgbClr val="484847"/>
              </a:solidFill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6B0DDBF-A8DA-4C9D-ADA7-05EC2A24D3F1}"/>
              </a:ext>
            </a:extLst>
          </p:cNvPr>
          <p:cNvSpPr txBox="1">
            <a:spLocks/>
          </p:cNvSpPr>
          <p:nvPr/>
        </p:nvSpPr>
        <p:spPr bwMode="auto">
          <a:xfrm>
            <a:off x="906463" y="6516688"/>
            <a:ext cx="49799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</a:rPr>
              <a:t>Sustainable Global Resources Ltd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6B1232-B76C-4397-81B2-B43D093B64D2}"/>
              </a:ext>
            </a:extLst>
          </p:cNvPr>
          <p:cNvSpPr/>
          <p:nvPr/>
        </p:nvSpPr>
        <p:spPr>
          <a:xfrm>
            <a:off x="-53975" y="1093788"/>
            <a:ext cx="8588375" cy="5808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49269F-E8A5-454B-95C1-C9DB2F043453}"/>
              </a:ext>
            </a:extLst>
          </p:cNvPr>
          <p:cNvSpPr/>
          <p:nvPr/>
        </p:nvSpPr>
        <p:spPr>
          <a:xfrm>
            <a:off x="105420" y="1102083"/>
            <a:ext cx="4075112" cy="27289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400"/>
              </a:spcAft>
              <a:buSzPct val="150000"/>
              <a:defRPr/>
            </a:pPr>
            <a:r>
              <a:rPr lang="hr-HR" dirty="0">
                <a:solidFill>
                  <a:srgbClr val="484847"/>
                </a:solidFill>
              </a:rPr>
              <a:t>Mogućnosti</a:t>
            </a:r>
            <a:r>
              <a:rPr lang="en-GB" dirty="0">
                <a:solidFill>
                  <a:srgbClr val="484847"/>
                </a:solidFill>
              </a:rPr>
              <a:t>:</a:t>
            </a:r>
          </a:p>
          <a:p>
            <a:pPr marL="285750" indent="-285750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1600" dirty="0" err="1">
                <a:solidFill>
                  <a:srgbClr val="484847"/>
                </a:solidFill>
              </a:rPr>
              <a:t>Dizajn</a:t>
            </a:r>
            <a:r>
              <a:rPr lang="en-GB" sz="1600" dirty="0">
                <a:solidFill>
                  <a:srgbClr val="484847"/>
                </a:solidFill>
              </a:rPr>
              <a:t> </a:t>
            </a:r>
            <a:r>
              <a:rPr lang="en-GB" sz="1600" dirty="0" err="1">
                <a:solidFill>
                  <a:srgbClr val="484847"/>
                </a:solidFill>
              </a:rPr>
              <a:t>za</a:t>
            </a:r>
            <a:r>
              <a:rPr lang="en-GB" sz="1600" dirty="0">
                <a:solidFill>
                  <a:srgbClr val="484847"/>
                </a:solidFill>
              </a:rPr>
              <a:t> </a:t>
            </a:r>
            <a:r>
              <a:rPr lang="en-GB" sz="1600" dirty="0" err="1">
                <a:solidFill>
                  <a:srgbClr val="484847"/>
                </a:solidFill>
              </a:rPr>
              <a:t>dekonstrukciju</a:t>
            </a:r>
            <a:endParaRPr lang="en-GB" sz="1600" dirty="0">
              <a:solidFill>
                <a:srgbClr val="484847"/>
              </a:solidFill>
            </a:endParaRPr>
          </a:p>
          <a:p>
            <a:pPr marL="285750" indent="-285750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1600" dirty="0" err="1">
                <a:solidFill>
                  <a:srgbClr val="484847"/>
                </a:solidFill>
              </a:rPr>
              <a:t>Reciklirani</a:t>
            </a:r>
            <a:r>
              <a:rPr lang="en-GB" sz="1600" dirty="0">
                <a:solidFill>
                  <a:srgbClr val="484847"/>
                </a:solidFill>
              </a:rPr>
              <a:t> </a:t>
            </a:r>
            <a:r>
              <a:rPr lang="en-GB" sz="1600" dirty="0" err="1">
                <a:solidFill>
                  <a:srgbClr val="484847"/>
                </a:solidFill>
              </a:rPr>
              <a:t>sadržaj</a:t>
            </a:r>
            <a:endParaRPr lang="en-GB" sz="1600" dirty="0">
              <a:solidFill>
                <a:srgbClr val="484847"/>
              </a:solidFill>
            </a:endParaRPr>
          </a:p>
          <a:p>
            <a:pPr marL="285750" indent="-285750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1600" dirty="0" err="1">
                <a:solidFill>
                  <a:srgbClr val="484847"/>
                </a:solidFill>
              </a:rPr>
              <a:t>Više</a:t>
            </a:r>
            <a:r>
              <a:rPr lang="en-GB" sz="1600" dirty="0">
                <a:solidFill>
                  <a:srgbClr val="484847"/>
                </a:solidFill>
              </a:rPr>
              <a:t> </a:t>
            </a:r>
            <a:r>
              <a:rPr lang="en-GB" sz="1600" dirty="0" err="1">
                <a:solidFill>
                  <a:srgbClr val="484847"/>
                </a:solidFill>
              </a:rPr>
              <a:t>resursno</a:t>
            </a:r>
            <a:r>
              <a:rPr lang="en-GB" sz="1600" dirty="0">
                <a:solidFill>
                  <a:srgbClr val="484847"/>
                </a:solidFill>
              </a:rPr>
              <a:t> </a:t>
            </a:r>
            <a:r>
              <a:rPr lang="en-GB" sz="1600" dirty="0" err="1">
                <a:solidFill>
                  <a:srgbClr val="484847"/>
                </a:solidFill>
              </a:rPr>
              <a:t>učinkovitih</a:t>
            </a:r>
            <a:r>
              <a:rPr lang="en-GB" sz="1600" dirty="0">
                <a:solidFill>
                  <a:srgbClr val="484847"/>
                </a:solidFill>
              </a:rPr>
              <a:t> </a:t>
            </a:r>
            <a:r>
              <a:rPr lang="en-GB" sz="1600" dirty="0" err="1">
                <a:solidFill>
                  <a:srgbClr val="484847"/>
                </a:solidFill>
              </a:rPr>
              <a:t>poslovnih</a:t>
            </a:r>
            <a:r>
              <a:rPr lang="en-GB" sz="1600" dirty="0">
                <a:solidFill>
                  <a:srgbClr val="484847"/>
                </a:solidFill>
              </a:rPr>
              <a:t> </a:t>
            </a:r>
            <a:r>
              <a:rPr lang="en-GB" sz="1600" dirty="0" err="1">
                <a:solidFill>
                  <a:srgbClr val="484847"/>
                </a:solidFill>
              </a:rPr>
              <a:t>modela</a:t>
            </a:r>
            <a:endParaRPr lang="en-GB" sz="1600" dirty="0">
              <a:solidFill>
                <a:srgbClr val="484847"/>
              </a:solidFill>
            </a:endParaRPr>
          </a:p>
          <a:p>
            <a:pPr marL="285750" indent="-285750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1600" dirty="0" err="1">
                <a:solidFill>
                  <a:srgbClr val="484847"/>
                </a:solidFill>
              </a:rPr>
              <a:t>Smanjenje</a:t>
            </a:r>
            <a:r>
              <a:rPr lang="en-GB" sz="1600" dirty="0">
                <a:solidFill>
                  <a:srgbClr val="484847"/>
                </a:solidFill>
              </a:rPr>
              <a:t> CO</a:t>
            </a:r>
          </a:p>
          <a:p>
            <a:pPr marL="285750" indent="-285750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1600" dirty="0" err="1">
                <a:solidFill>
                  <a:srgbClr val="484847"/>
                </a:solidFill>
              </a:rPr>
              <a:t>Kraj</a:t>
            </a:r>
            <a:r>
              <a:rPr lang="en-GB" sz="1600" dirty="0">
                <a:solidFill>
                  <a:srgbClr val="484847"/>
                </a:solidFill>
              </a:rPr>
              <a:t> </a:t>
            </a:r>
            <a:r>
              <a:rPr lang="en-GB" sz="1600" dirty="0" err="1">
                <a:solidFill>
                  <a:srgbClr val="484847"/>
                </a:solidFill>
              </a:rPr>
              <a:t>životnog</a:t>
            </a:r>
            <a:r>
              <a:rPr lang="en-GB" sz="1600" dirty="0">
                <a:solidFill>
                  <a:srgbClr val="484847"/>
                </a:solidFill>
              </a:rPr>
              <a:t> </a:t>
            </a:r>
            <a:r>
              <a:rPr lang="en-GB" sz="1600" dirty="0" err="1">
                <a:solidFill>
                  <a:srgbClr val="484847"/>
                </a:solidFill>
              </a:rPr>
              <a:t>vijeka</a:t>
            </a:r>
            <a:r>
              <a:rPr lang="en-GB" sz="1600" dirty="0">
                <a:solidFill>
                  <a:srgbClr val="484847"/>
                </a:solidFill>
              </a:rPr>
              <a:t> – </a:t>
            </a:r>
            <a:r>
              <a:rPr lang="en-GB" sz="1600" dirty="0" err="1">
                <a:solidFill>
                  <a:srgbClr val="484847"/>
                </a:solidFill>
              </a:rPr>
              <a:t>zatvaranje</a:t>
            </a:r>
            <a:r>
              <a:rPr lang="en-GB" sz="1600" dirty="0">
                <a:solidFill>
                  <a:srgbClr val="484847"/>
                </a:solidFill>
              </a:rPr>
              <a:t> </a:t>
            </a:r>
            <a:r>
              <a:rPr lang="en-GB" sz="1600" dirty="0" err="1">
                <a:solidFill>
                  <a:srgbClr val="484847"/>
                </a:solidFill>
              </a:rPr>
              <a:t>materijalnih</a:t>
            </a:r>
            <a:r>
              <a:rPr lang="en-GB" sz="1600" dirty="0">
                <a:solidFill>
                  <a:srgbClr val="484847"/>
                </a:solidFill>
              </a:rPr>
              <a:t> </a:t>
            </a:r>
            <a:r>
              <a:rPr lang="en-GB" sz="1600" dirty="0" err="1">
                <a:solidFill>
                  <a:srgbClr val="484847"/>
                </a:solidFill>
              </a:rPr>
              <a:t>krugova</a:t>
            </a:r>
            <a:endParaRPr lang="en-GB" sz="1600" dirty="0">
              <a:solidFill>
                <a:srgbClr val="484847"/>
              </a:solidFill>
            </a:endParaRPr>
          </a:p>
          <a:p>
            <a:pPr marL="285750" indent="-285750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1600" dirty="0" err="1">
                <a:solidFill>
                  <a:srgbClr val="484847"/>
                </a:solidFill>
              </a:rPr>
              <a:t>Prerada</a:t>
            </a:r>
            <a:r>
              <a:rPr lang="en-GB" sz="1600" dirty="0">
                <a:solidFill>
                  <a:srgbClr val="484847"/>
                </a:solidFill>
              </a:rPr>
              <a:t> </a:t>
            </a:r>
            <a:r>
              <a:rPr lang="en-GB" sz="1600" dirty="0" err="1">
                <a:solidFill>
                  <a:srgbClr val="484847"/>
                </a:solidFill>
              </a:rPr>
              <a:t>i</a:t>
            </a:r>
            <a:r>
              <a:rPr lang="en-GB" sz="1600" dirty="0">
                <a:solidFill>
                  <a:srgbClr val="484847"/>
                </a:solidFill>
              </a:rPr>
              <a:t> </a:t>
            </a:r>
            <a:r>
              <a:rPr lang="en-GB" sz="1600" dirty="0" err="1">
                <a:solidFill>
                  <a:srgbClr val="484847"/>
                </a:solidFill>
              </a:rPr>
              <a:t>održavanje</a:t>
            </a:r>
            <a:endParaRPr lang="en-GB" sz="1600" dirty="0">
              <a:solidFill>
                <a:srgbClr val="484847"/>
              </a:solidFill>
            </a:endParaRPr>
          </a:p>
          <a:p>
            <a:pPr marL="285750" indent="-285750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1600" dirty="0" err="1">
                <a:solidFill>
                  <a:srgbClr val="484847"/>
                </a:solidFill>
              </a:rPr>
              <a:t>Uštede</a:t>
            </a:r>
            <a:endParaRPr lang="en-GB" sz="1600" b="1" kern="0" dirty="0">
              <a:solidFill>
                <a:srgbClr val="104B88"/>
              </a:solidFill>
            </a:endParaRPr>
          </a:p>
        </p:txBody>
      </p:sp>
      <p:pic>
        <p:nvPicPr>
          <p:cNvPr id="12" name="Afbeelding 5" descr="RAU_Brummen_02.jpg">
            <a:extLst>
              <a:ext uri="{FF2B5EF4-FFF2-40B4-BE49-F238E27FC236}">
                <a16:creationId xmlns:a16="http://schemas.microsoft.com/office/drawing/2014/main" id="{F106B230-4207-484C-9A1B-429EE1E8A6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1112838"/>
            <a:ext cx="4267094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>
            <a:extLst>
              <a:ext uri="{FF2B5EF4-FFF2-40B4-BE49-F238E27FC236}">
                <a16:creationId xmlns:a16="http://schemas.microsoft.com/office/drawing/2014/main" id="{02F3C18A-A97A-47F8-B3E6-11FDDF413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" y="4094163"/>
            <a:ext cx="4310063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DE84AB5-70AD-4CDC-9FE7-9EE366F694BB}"/>
              </a:ext>
            </a:extLst>
          </p:cNvPr>
          <p:cNvSpPr/>
          <p:nvPr/>
        </p:nvSpPr>
        <p:spPr>
          <a:xfrm>
            <a:off x="4455319" y="4094163"/>
            <a:ext cx="3894138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Brummen</a:t>
            </a:r>
            <a:r>
              <a:rPr lang="en-GB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N</a:t>
            </a:r>
            <a:r>
              <a:rPr lang="hr-HR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izozemska</a:t>
            </a:r>
            <a:r>
              <a:rPr lang="en-GB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– </a:t>
            </a:r>
            <a:r>
              <a:rPr lang="en-GB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kružna</a:t>
            </a:r>
            <a:r>
              <a:rPr lang="en-GB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gradska</a:t>
            </a:r>
            <a:r>
              <a:rPr lang="en-GB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vijećnica</a:t>
            </a:r>
            <a:endParaRPr lang="en-GB" dirty="0"/>
          </a:p>
          <a:p>
            <a:pPr marL="285750" indent="-285750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</a:t>
            </a:r>
            <a:r>
              <a:rPr lang="hr-HR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izozemska</a:t>
            </a:r>
            <a:r>
              <a:rPr lang="en-GB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– DBFM</a:t>
            </a:r>
            <a:r>
              <a:rPr lang="hr-HR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en-GB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brzo</a:t>
            </a:r>
            <a:r>
              <a:rPr lang="en-GB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kružno</a:t>
            </a:r>
            <a:r>
              <a:rPr lang="en-GB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ugovaranje</a:t>
            </a:r>
            <a:endParaRPr lang="hr-HR" dirty="0"/>
          </a:p>
          <a:p>
            <a:pPr marL="285750" indent="-285750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BAR HQ, Portsmouth, UK – </a:t>
            </a:r>
            <a:r>
              <a:rPr lang="en-GB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troškovi</a:t>
            </a:r>
            <a:r>
              <a:rPr lang="en-GB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en-GB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upravljanje</a:t>
            </a:r>
            <a:r>
              <a:rPr lang="en-GB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informacijama</a:t>
            </a:r>
            <a:r>
              <a:rPr lang="en-GB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 </a:t>
            </a:r>
            <a:r>
              <a:rPr lang="en-GB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zgradi</a:t>
            </a:r>
            <a:r>
              <a:rPr lang="en-GB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(BIM) </a:t>
            </a:r>
            <a:r>
              <a:rPr lang="en-GB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tijekom</a:t>
            </a:r>
            <a:r>
              <a:rPr lang="en-GB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cijelog</a:t>
            </a:r>
            <a:r>
              <a:rPr lang="en-GB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životnog</a:t>
            </a:r>
            <a:r>
              <a:rPr lang="en-GB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vijeka</a:t>
            </a:r>
            <a:endParaRPr lang="en-GB" dirty="0"/>
          </a:p>
          <a:p>
            <a:pPr marL="285750" indent="-285750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fr-FR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Viaduc de Millau, </a:t>
            </a:r>
            <a:r>
              <a:rPr lang="fr-FR" dirty="0" err="1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Francuska</a:t>
            </a:r>
            <a:r>
              <a:rPr lang="fr-FR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– izgradnja, </a:t>
            </a:r>
            <a:r>
              <a:rPr lang="fr-FR" dirty="0" err="1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financiranje</a:t>
            </a:r>
            <a:r>
              <a:rPr lang="fr-FR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 rad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114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2D1002-5AA0-4B72-A844-472272069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6040" y="6369050"/>
            <a:ext cx="4342224" cy="365125"/>
          </a:xfrm>
        </p:spPr>
        <p:txBody>
          <a:bodyPr/>
          <a:lstStyle/>
          <a:p>
            <a:r>
              <a:rPr lang="en-IE">
                <a:solidFill>
                  <a:srgbClr val="484847">
                    <a:tint val="75000"/>
                  </a:srgbClr>
                </a:solidFill>
              </a:rPr>
              <a:t>Module name + number</a:t>
            </a:r>
            <a:endParaRPr lang="en-IE" dirty="0">
              <a:solidFill>
                <a:srgbClr val="484847">
                  <a:tint val="75000"/>
                </a:srgb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E8633E-A60A-4F48-839F-041B36FE3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365125"/>
          </a:xfrm>
        </p:spPr>
        <p:txBody>
          <a:bodyPr/>
          <a:lstStyle/>
          <a:p>
            <a:fld id="{ABDDF610-95E4-4D46-B96C-4D9FBF39C128}" type="slidenum">
              <a:rPr lang="en-IE" smtClean="0">
                <a:solidFill>
                  <a:srgbClr val="484847">
                    <a:tint val="75000"/>
                  </a:srgbClr>
                </a:solidFill>
              </a:rPr>
              <a:pPr/>
              <a:t>13</a:t>
            </a:fld>
            <a:endParaRPr lang="en-IE">
              <a:solidFill>
                <a:srgbClr val="484847">
                  <a:tint val="75000"/>
                </a:srgb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E9A383-48F4-4004-B379-A5978FD84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Namještaj</a:t>
            </a:r>
            <a:endParaRPr lang="en-GB" dirty="0"/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294656D9-BE09-47E5-97D5-5C878BFD0CAE}"/>
              </a:ext>
            </a:extLst>
          </p:cNvPr>
          <p:cNvSpPr txBox="1">
            <a:spLocks/>
          </p:cNvSpPr>
          <p:nvPr/>
        </p:nvSpPr>
        <p:spPr>
          <a:xfrm>
            <a:off x="736600" y="1625600"/>
            <a:ext cx="7670800" cy="40941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de-DE" altLang="en-US" sz="2800">
                <a:solidFill>
                  <a:srgbClr val="484847"/>
                </a:solidFill>
              </a:rPr>
              <a:t> </a:t>
            </a:r>
          </a:p>
          <a:p>
            <a:pPr marL="738188" lvl="1" indent="-342900">
              <a:lnSpc>
                <a:spcPts val="1563"/>
              </a:lnSpc>
              <a:buFont typeface="Wingdings" panose="05000000000000000000" pitchFamily="2" charset="2"/>
              <a:buChar char="§"/>
            </a:pPr>
            <a:endParaRPr lang="de-DE" altLang="en-US">
              <a:solidFill>
                <a:srgbClr val="484847"/>
              </a:solidFill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59A3EBC-39BF-455C-BF61-F198ED30049D}"/>
              </a:ext>
            </a:extLst>
          </p:cNvPr>
          <p:cNvSpPr txBox="1">
            <a:spLocks/>
          </p:cNvSpPr>
          <p:nvPr/>
        </p:nvSpPr>
        <p:spPr bwMode="auto">
          <a:xfrm>
            <a:off x="906463" y="6508750"/>
            <a:ext cx="49799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</a:rPr>
              <a:t>Sustainable Global Resources Ltd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7545C2-E91E-467A-A1DA-628C54A781DB}"/>
              </a:ext>
            </a:extLst>
          </p:cNvPr>
          <p:cNvSpPr/>
          <p:nvPr/>
        </p:nvSpPr>
        <p:spPr>
          <a:xfrm>
            <a:off x="0" y="1012825"/>
            <a:ext cx="8547918" cy="58070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EC2706-3F58-453C-82BB-3251A0926480}"/>
              </a:ext>
            </a:extLst>
          </p:cNvPr>
          <p:cNvSpPr/>
          <p:nvPr/>
        </p:nvSpPr>
        <p:spPr>
          <a:xfrm>
            <a:off x="30163" y="4307989"/>
            <a:ext cx="41346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dirty="0" err="1">
                <a:solidFill>
                  <a:srgbClr val="48484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ProRail</a:t>
            </a:r>
            <a:r>
              <a:rPr lang="en-GB" dirty="0">
                <a:solidFill>
                  <a:srgbClr val="48484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N</a:t>
            </a:r>
            <a:r>
              <a:rPr lang="hr-HR" dirty="0" err="1">
                <a:solidFill>
                  <a:srgbClr val="48484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izozemska</a:t>
            </a:r>
            <a:r>
              <a:rPr lang="en-GB" dirty="0">
                <a:solidFill>
                  <a:srgbClr val="48484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– </a:t>
            </a:r>
            <a:r>
              <a:rPr lang="hr-HR" dirty="0">
                <a:solidFill>
                  <a:srgbClr val="48484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namještaj i tepisi</a:t>
            </a:r>
            <a:r>
              <a:rPr lang="en-GB" dirty="0">
                <a:solidFill>
                  <a:srgbClr val="48484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GB" dirty="0">
              <a:solidFill>
                <a:srgbClr val="484847"/>
              </a:solidFill>
            </a:endParaRPr>
          </a:p>
          <a:p>
            <a:pPr marL="285750" indent="-285750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48484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Aalborg, </a:t>
            </a:r>
            <a:r>
              <a:rPr lang="hr-HR" dirty="0">
                <a:solidFill>
                  <a:srgbClr val="48484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Danska </a:t>
            </a:r>
            <a:r>
              <a:rPr lang="en-GB" dirty="0">
                <a:solidFill>
                  <a:srgbClr val="48484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 </a:t>
            </a:r>
            <a:r>
              <a:rPr lang="hr-HR" dirty="0">
                <a:solidFill>
                  <a:srgbClr val="48484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školski namještaj</a:t>
            </a:r>
            <a:endParaRPr lang="en-GB" dirty="0">
              <a:solidFill>
                <a:srgbClr val="484847"/>
              </a:solidFill>
            </a:endParaRPr>
          </a:p>
          <a:p>
            <a:pPr marL="285750" indent="-285750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48484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Health Wales, UK – </a:t>
            </a:r>
            <a:r>
              <a:rPr lang="hr-HR" dirty="0">
                <a:solidFill>
                  <a:srgbClr val="48484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ponovna upotreba i prenamjena stolova</a:t>
            </a:r>
            <a:endParaRPr lang="en-GB" dirty="0">
              <a:solidFill>
                <a:srgbClr val="484847"/>
              </a:solidFill>
            </a:endParaRPr>
          </a:p>
          <a:p>
            <a:pPr marL="285750" indent="-285750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48484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</a:t>
            </a:r>
            <a:r>
              <a:rPr lang="hr-HR" dirty="0" err="1">
                <a:solidFill>
                  <a:srgbClr val="48484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izozemska</a:t>
            </a:r>
            <a:r>
              <a:rPr lang="en-GB" dirty="0">
                <a:solidFill>
                  <a:srgbClr val="48484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– </a:t>
            </a:r>
            <a:r>
              <a:rPr lang="en-GB" dirty="0" err="1">
                <a:solidFill>
                  <a:srgbClr val="48484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kružni</a:t>
            </a:r>
            <a:r>
              <a:rPr lang="en-GB" dirty="0">
                <a:solidFill>
                  <a:srgbClr val="48484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dirty="0" err="1">
                <a:solidFill>
                  <a:srgbClr val="48484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uredski</a:t>
            </a:r>
            <a:r>
              <a:rPr lang="hr-HR" dirty="0">
                <a:solidFill>
                  <a:srgbClr val="48484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namještaj</a:t>
            </a:r>
            <a:endParaRPr lang="en-GB" dirty="0">
              <a:solidFill>
                <a:srgbClr val="484847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6AA243-BB05-44CD-A4A8-18105D56257D}"/>
              </a:ext>
            </a:extLst>
          </p:cNvPr>
          <p:cNvSpPr/>
          <p:nvPr/>
        </p:nvSpPr>
        <p:spPr>
          <a:xfrm>
            <a:off x="4283012" y="1087735"/>
            <a:ext cx="4213225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400"/>
              </a:spcAft>
              <a:buSzPct val="150000"/>
              <a:defRPr/>
            </a:pPr>
            <a:r>
              <a:rPr lang="hr-HR" sz="1600" dirty="0">
                <a:solidFill>
                  <a:srgbClr val="484847"/>
                </a:solidFill>
              </a:rPr>
              <a:t>Koristi</a:t>
            </a:r>
            <a:r>
              <a:rPr lang="en-GB" sz="1600" dirty="0">
                <a:solidFill>
                  <a:srgbClr val="484847"/>
                </a:solidFill>
              </a:rPr>
              <a:t>:</a:t>
            </a:r>
          </a:p>
          <a:p>
            <a:pPr marL="285750" indent="-285750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1600" dirty="0" err="1">
                <a:solidFill>
                  <a:srgbClr val="484847"/>
                </a:solidFill>
              </a:rPr>
              <a:t>Resursno</a:t>
            </a:r>
            <a:r>
              <a:rPr lang="en-GB" sz="1600" dirty="0">
                <a:solidFill>
                  <a:srgbClr val="484847"/>
                </a:solidFill>
              </a:rPr>
              <a:t> </a:t>
            </a:r>
            <a:r>
              <a:rPr lang="en-GB" sz="1600" dirty="0" err="1">
                <a:solidFill>
                  <a:srgbClr val="484847"/>
                </a:solidFill>
              </a:rPr>
              <a:t>učinkoviti</a:t>
            </a:r>
            <a:r>
              <a:rPr lang="en-GB" sz="1600" dirty="0">
                <a:solidFill>
                  <a:srgbClr val="484847"/>
                </a:solidFill>
              </a:rPr>
              <a:t> </a:t>
            </a:r>
            <a:r>
              <a:rPr lang="en-GB" sz="1600" dirty="0" err="1">
                <a:solidFill>
                  <a:srgbClr val="484847"/>
                </a:solidFill>
              </a:rPr>
              <a:t>poslovni</a:t>
            </a:r>
            <a:r>
              <a:rPr lang="en-GB" sz="1600" dirty="0">
                <a:solidFill>
                  <a:srgbClr val="484847"/>
                </a:solidFill>
              </a:rPr>
              <a:t> model – </a:t>
            </a:r>
            <a:r>
              <a:rPr lang="en-GB" sz="1600" dirty="0" err="1">
                <a:solidFill>
                  <a:srgbClr val="484847"/>
                </a:solidFill>
              </a:rPr>
              <a:t>namještaj</a:t>
            </a:r>
            <a:r>
              <a:rPr lang="en-GB" sz="1600" dirty="0">
                <a:solidFill>
                  <a:srgbClr val="484847"/>
                </a:solidFill>
              </a:rPr>
              <a:t> </a:t>
            </a:r>
            <a:r>
              <a:rPr lang="en-GB" sz="1600" dirty="0" err="1">
                <a:solidFill>
                  <a:srgbClr val="484847"/>
                </a:solidFill>
              </a:rPr>
              <a:t>kao</a:t>
            </a:r>
            <a:r>
              <a:rPr lang="en-GB" sz="1600" dirty="0">
                <a:solidFill>
                  <a:srgbClr val="484847"/>
                </a:solidFill>
              </a:rPr>
              <a:t> </a:t>
            </a:r>
            <a:r>
              <a:rPr lang="en-GB" sz="1600" dirty="0" err="1">
                <a:solidFill>
                  <a:srgbClr val="484847"/>
                </a:solidFill>
              </a:rPr>
              <a:t>usluga</a:t>
            </a:r>
            <a:endParaRPr lang="en-GB" sz="1600" dirty="0">
              <a:solidFill>
                <a:srgbClr val="484847"/>
              </a:solidFill>
            </a:endParaRPr>
          </a:p>
          <a:p>
            <a:pPr marL="285750" indent="-285750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1600" dirty="0" err="1">
                <a:solidFill>
                  <a:srgbClr val="484847"/>
                </a:solidFill>
              </a:rPr>
              <a:t>Dizajn</a:t>
            </a:r>
            <a:r>
              <a:rPr lang="en-GB" sz="1600" dirty="0">
                <a:solidFill>
                  <a:srgbClr val="484847"/>
                </a:solidFill>
              </a:rPr>
              <a:t> </a:t>
            </a:r>
            <a:r>
              <a:rPr lang="en-GB" sz="1600" dirty="0" err="1">
                <a:solidFill>
                  <a:srgbClr val="484847"/>
                </a:solidFill>
              </a:rPr>
              <a:t>koji</a:t>
            </a:r>
            <a:r>
              <a:rPr lang="en-GB" sz="1600" dirty="0">
                <a:solidFill>
                  <a:srgbClr val="484847"/>
                </a:solidFill>
              </a:rPr>
              <a:t> je </a:t>
            </a:r>
            <a:r>
              <a:rPr lang="en-GB" sz="1600" dirty="0" err="1">
                <a:solidFill>
                  <a:srgbClr val="484847"/>
                </a:solidFill>
              </a:rPr>
              <a:t>resursno</a:t>
            </a:r>
            <a:r>
              <a:rPr lang="en-GB" sz="1600" dirty="0">
                <a:solidFill>
                  <a:srgbClr val="484847"/>
                </a:solidFill>
              </a:rPr>
              <a:t> </a:t>
            </a:r>
            <a:r>
              <a:rPr lang="en-GB" sz="1600" dirty="0" err="1">
                <a:solidFill>
                  <a:srgbClr val="484847"/>
                </a:solidFill>
              </a:rPr>
              <a:t>učinkovit</a:t>
            </a:r>
            <a:endParaRPr lang="en-GB" sz="1600" dirty="0">
              <a:solidFill>
                <a:srgbClr val="484847"/>
              </a:solidFill>
            </a:endParaRPr>
          </a:p>
          <a:p>
            <a:pPr marL="285750" indent="-285750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1600" dirty="0" err="1">
                <a:solidFill>
                  <a:srgbClr val="484847"/>
                </a:solidFill>
              </a:rPr>
              <a:t>Kružni</a:t>
            </a:r>
            <a:r>
              <a:rPr lang="en-GB" sz="1600" dirty="0">
                <a:solidFill>
                  <a:srgbClr val="484847"/>
                </a:solidFill>
              </a:rPr>
              <a:t> </a:t>
            </a:r>
            <a:r>
              <a:rPr lang="en-GB" sz="1600" dirty="0" err="1">
                <a:solidFill>
                  <a:srgbClr val="484847"/>
                </a:solidFill>
              </a:rPr>
              <a:t>proizvodi</a:t>
            </a:r>
            <a:r>
              <a:rPr lang="en-GB" sz="1600" dirty="0">
                <a:solidFill>
                  <a:srgbClr val="484847"/>
                </a:solidFill>
              </a:rPr>
              <a:t> </a:t>
            </a:r>
            <a:r>
              <a:rPr lang="en-GB" sz="1600" dirty="0" err="1">
                <a:solidFill>
                  <a:srgbClr val="484847"/>
                </a:solidFill>
              </a:rPr>
              <a:t>i</a:t>
            </a:r>
            <a:r>
              <a:rPr lang="en-GB" sz="1600" dirty="0">
                <a:solidFill>
                  <a:srgbClr val="484847"/>
                </a:solidFill>
              </a:rPr>
              <a:t> </a:t>
            </a:r>
            <a:r>
              <a:rPr lang="en-GB" sz="1600" dirty="0" err="1">
                <a:solidFill>
                  <a:srgbClr val="484847"/>
                </a:solidFill>
              </a:rPr>
              <a:t>princip</a:t>
            </a:r>
            <a:r>
              <a:rPr lang="en-GB" sz="1600" dirty="0">
                <a:solidFill>
                  <a:srgbClr val="484847"/>
                </a:solidFill>
              </a:rPr>
              <a:t> „od </a:t>
            </a:r>
            <a:r>
              <a:rPr lang="en-GB" sz="1600" dirty="0" err="1">
                <a:solidFill>
                  <a:srgbClr val="484847"/>
                </a:solidFill>
              </a:rPr>
              <a:t>kolijevke</a:t>
            </a:r>
            <a:r>
              <a:rPr lang="en-GB" sz="1600" dirty="0">
                <a:solidFill>
                  <a:srgbClr val="484847"/>
                </a:solidFill>
              </a:rPr>
              <a:t> do </a:t>
            </a:r>
            <a:r>
              <a:rPr lang="en-GB" sz="1600" dirty="0" err="1">
                <a:solidFill>
                  <a:srgbClr val="484847"/>
                </a:solidFill>
              </a:rPr>
              <a:t>kolijevke</a:t>
            </a:r>
            <a:r>
              <a:rPr lang="en-GB" sz="1600" dirty="0">
                <a:solidFill>
                  <a:srgbClr val="484847"/>
                </a:solidFill>
              </a:rPr>
              <a:t>”</a:t>
            </a:r>
          </a:p>
          <a:p>
            <a:pPr marL="285750" indent="-285750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1600" dirty="0" err="1">
                <a:solidFill>
                  <a:srgbClr val="484847"/>
                </a:solidFill>
              </a:rPr>
              <a:t>Optimizacija</a:t>
            </a:r>
            <a:r>
              <a:rPr lang="en-GB" sz="1600" dirty="0">
                <a:solidFill>
                  <a:srgbClr val="484847"/>
                </a:solidFill>
              </a:rPr>
              <a:t> </a:t>
            </a:r>
            <a:r>
              <a:rPr lang="en-GB" sz="1600" dirty="0" err="1">
                <a:solidFill>
                  <a:srgbClr val="484847"/>
                </a:solidFill>
              </a:rPr>
              <a:t>životnog</a:t>
            </a:r>
            <a:r>
              <a:rPr lang="en-GB" sz="1600" dirty="0">
                <a:solidFill>
                  <a:srgbClr val="484847"/>
                </a:solidFill>
              </a:rPr>
              <a:t> </a:t>
            </a:r>
            <a:r>
              <a:rPr lang="en-GB" sz="1600" dirty="0" err="1">
                <a:solidFill>
                  <a:srgbClr val="484847"/>
                </a:solidFill>
              </a:rPr>
              <a:t>vijeka</a:t>
            </a:r>
            <a:endParaRPr lang="en-GB" sz="1600" dirty="0">
              <a:solidFill>
                <a:srgbClr val="484847"/>
              </a:solidFill>
            </a:endParaRPr>
          </a:p>
          <a:p>
            <a:pPr marL="285750" indent="-285750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1600" dirty="0" err="1">
                <a:solidFill>
                  <a:srgbClr val="484847"/>
                </a:solidFill>
              </a:rPr>
              <a:t>Mogućnosti</a:t>
            </a:r>
            <a:r>
              <a:rPr lang="en-GB" sz="1600" dirty="0">
                <a:solidFill>
                  <a:srgbClr val="484847"/>
                </a:solidFill>
              </a:rPr>
              <a:t> </a:t>
            </a:r>
            <a:r>
              <a:rPr lang="en-GB" sz="1600" dirty="0" err="1">
                <a:solidFill>
                  <a:srgbClr val="484847"/>
                </a:solidFill>
              </a:rPr>
              <a:t>prerade</a:t>
            </a:r>
            <a:r>
              <a:rPr lang="en-GB" sz="1600" dirty="0">
                <a:solidFill>
                  <a:srgbClr val="484847"/>
                </a:solidFill>
              </a:rPr>
              <a:t> </a:t>
            </a:r>
            <a:r>
              <a:rPr lang="en-GB" sz="1600" dirty="0" err="1">
                <a:solidFill>
                  <a:srgbClr val="484847"/>
                </a:solidFill>
              </a:rPr>
              <a:t>i</a:t>
            </a:r>
            <a:r>
              <a:rPr lang="en-GB" sz="1600" dirty="0">
                <a:solidFill>
                  <a:srgbClr val="484847"/>
                </a:solidFill>
              </a:rPr>
              <a:t> </a:t>
            </a:r>
            <a:r>
              <a:rPr lang="en-GB" sz="1600" dirty="0" err="1">
                <a:solidFill>
                  <a:srgbClr val="484847"/>
                </a:solidFill>
              </a:rPr>
              <a:t>obnove</a:t>
            </a:r>
            <a:endParaRPr lang="en-GB" sz="1600" dirty="0">
              <a:solidFill>
                <a:srgbClr val="484847"/>
              </a:solidFill>
            </a:endParaRPr>
          </a:p>
          <a:p>
            <a:pPr marL="285750" indent="-285750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1600" dirty="0" err="1">
                <a:solidFill>
                  <a:srgbClr val="484847"/>
                </a:solidFill>
              </a:rPr>
              <a:t>Koristi</a:t>
            </a:r>
            <a:r>
              <a:rPr lang="en-GB" sz="1600" dirty="0">
                <a:solidFill>
                  <a:srgbClr val="484847"/>
                </a:solidFill>
              </a:rPr>
              <a:t> </a:t>
            </a:r>
            <a:r>
              <a:rPr lang="en-GB" sz="1600" dirty="0" err="1">
                <a:solidFill>
                  <a:srgbClr val="484847"/>
                </a:solidFill>
              </a:rPr>
              <a:t>za</a:t>
            </a:r>
            <a:r>
              <a:rPr lang="en-GB" sz="1600" dirty="0">
                <a:solidFill>
                  <a:srgbClr val="484847"/>
                </a:solidFill>
              </a:rPr>
              <a:t> </a:t>
            </a:r>
            <a:r>
              <a:rPr lang="en-GB" sz="1600" dirty="0" err="1">
                <a:solidFill>
                  <a:srgbClr val="484847"/>
                </a:solidFill>
              </a:rPr>
              <a:t>zajednicu</a:t>
            </a:r>
            <a:endParaRPr lang="en-GB" sz="1600" dirty="0">
              <a:solidFill>
                <a:srgbClr val="484847"/>
              </a:solidFill>
            </a:endParaRPr>
          </a:p>
        </p:txBody>
      </p:sp>
      <p:pic>
        <p:nvPicPr>
          <p:cNvPr id="13" name="Content Placeholder 8" descr="131116_027.jpg">
            <a:extLst>
              <a:ext uri="{FF2B5EF4-FFF2-40B4-BE49-F238E27FC236}">
                <a16:creationId xmlns:a16="http://schemas.microsoft.com/office/drawing/2014/main" id="{4C9E1CDD-137D-471B-8379-F756DAF54D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76325"/>
            <a:ext cx="4171182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F69E95EC-E3A4-4446-9AAC-18BDA6B6D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707" y="3916363"/>
            <a:ext cx="4351336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709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72BEBE-B6A6-4539-AD2C-BFD15739E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>
                <a:solidFill>
                  <a:srgbClr val="484847">
                    <a:tint val="75000"/>
                  </a:srgbClr>
                </a:solidFill>
              </a:rPr>
              <a:t>Module name + number</a:t>
            </a:r>
            <a:endParaRPr lang="en-IE" dirty="0">
              <a:solidFill>
                <a:srgbClr val="484847">
                  <a:tint val="75000"/>
                </a:srgb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77A213-FDF7-4897-A2BD-D5D8A6C0B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>
                <a:solidFill>
                  <a:srgbClr val="484847">
                    <a:tint val="75000"/>
                  </a:srgbClr>
                </a:solidFill>
              </a:rPr>
              <a:pPr/>
              <a:t>14</a:t>
            </a:fld>
            <a:endParaRPr lang="en-IE">
              <a:solidFill>
                <a:srgbClr val="484847">
                  <a:tint val="75000"/>
                </a:srgb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53058B4-C2EE-472D-861D-AAFD261B5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Hrana</a:t>
            </a:r>
            <a:r>
              <a:rPr lang="it-IT" dirty="0"/>
              <a:t> i </a:t>
            </a:r>
            <a:r>
              <a:rPr lang="it-IT" dirty="0" err="1"/>
              <a:t>usluge</a:t>
            </a:r>
            <a:r>
              <a:rPr lang="it-IT" dirty="0"/>
              <a:t> </a:t>
            </a:r>
            <a:r>
              <a:rPr lang="it-IT" dirty="0" err="1"/>
              <a:t>pripreme</a:t>
            </a:r>
            <a:r>
              <a:rPr lang="it-IT" dirty="0"/>
              <a:t> i </a:t>
            </a:r>
            <a:r>
              <a:rPr lang="it-IT" dirty="0" err="1"/>
              <a:t>dostave</a:t>
            </a:r>
            <a:r>
              <a:rPr lang="it-IT" dirty="0"/>
              <a:t> </a:t>
            </a:r>
            <a:r>
              <a:rPr lang="it-IT" dirty="0" err="1"/>
              <a:t>hrane</a:t>
            </a:r>
            <a:endParaRPr lang="en-GB" dirty="0"/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73E4F840-68DC-4DBD-9435-7E864194139E}"/>
              </a:ext>
            </a:extLst>
          </p:cNvPr>
          <p:cNvSpPr txBox="1">
            <a:spLocks/>
          </p:cNvSpPr>
          <p:nvPr/>
        </p:nvSpPr>
        <p:spPr>
          <a:xfrm>
            <a:off x="736600" y="1660538"/>
            <a:ext cx="7458809" cy="413542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de-DE" altLang="en-US" sz="2800">
                <a:solidFill>
                  <a:srgbClr val="484847"/>
                </a:solidFill>
              </a:rPr>
              <a:t> </a:t>
            </a:r>
          </a:p>
          <a:p>
            <a:pPr marL="738188" lvl="1" indent="-342900">
              <a:lnSpc>
                <a:spcPts val="1563"/>
              </a:lnSpc>
              <a:buFont typeface="Wingdings" panose="05000000000000000000" pitchFamily="2" charset="2"/>
              <a:buChar char="§"/>
            </a:pPr>
            <a:endParaRPr lang="de-DE" altLang="en-US">
              <a:solidFill>
                <a:srgbClr val="484847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E441BD-884E-4A7F-BC0E-E1FB9E3FB8C7}"/>
              </a:ext>
            </a:extLst>
          </p:cNvPr>
          <p:cNvSpPr/>
          <p:nvPr/>
        </p:nvSpPr>
        <p:spPr>
          <a:xfrm>
            <a:off x="-41275" y="1087649"/>
            <a:ext cx="8588375" cy="5865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D7F1503-2794-42FC-B44A-96F1D55BE119}"/>
              </a:ext>
            </a:extLst>
          </p:cNvPr>
          <p:cNvSpPr txBox="1">
            <a:spLocks/>
          </p:cNvSpPr>
          <p:nvPr/>
        </p:nvSpPr>
        <p:spPr bwMode="auto">
          <a:xfrm>
            <a:off x="906463" y="6576776"/>
            <a:ext cx="4842359" cy="18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</a:rPr>
              <a:t>Sustainable Global Resources Ltd</a:t>
            </a: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0E05EE84-3740-40D0-85BD-FBA56BE3B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3951499"/>
            <a:ext cx="4364923" cy="300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reneevonk.files.wordpress.com/2011/06/salade-nicoise.jpg">
            <a:extLst>
              <a:ext uri="{FF2B5EF4-FFF2-40B4-BE49-F238E27FC236}">
                <a16:creationId xmlns:a16="http://schemas.microsoft.com/office/drawing/2014/main" id="{F85E631B-10DF-4919-A64D-FC7E9587F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1104901"/>
            <a:ext cx="4211637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9C861A-185C-4ECA-8F6B-E7153E1BD6A9}"/>
              </a:ext>
            </a:extLst>
          </p:cNvPr>
          <p:cNvSpPr/>
          <p:nvPr/>
        </p:nvSpPr>
        <p:spPr>
          <a:xfrm>
            <a:off x="290420" y="1141723"/>
            <a:ext cx="396249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buSzPct val="150000"/>
              <a:defRPr/>
            </a:pPr>
            <a:r>
              <a:rPr lang="hr-HR" dirty="0">
                <a:solidFill>
                  <a:srgbClr val="484847"/>
                </a:solidFill>
              </a:rPr>
              <a:t>Mogućnosti</a:t>
            </a:r>
            <a:r>
              <a:rPr lang="en-GB" dirty="0">
                <a:solidFill>
                  <a:srgbClr val="484847"/>
                </a:solidFill>
              </a:rPr>
              <a:t>:</a:t>
            </a:r>
          </a:p>
          <a:p>
            <a:pPr marL="285750" indent="-285750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dirty="0" err="1">
                <a:solidFill>
                  <a:srgbClr val="484847"/>
                </a:solidFill>
              </a:rPr>
              <a:t>Sprječavanje</a:t>
            </a:r>
            <a:r>
              <a:rPr lang="en-GB" dirty="0">
                <a:solidFill>
                  <a:srgbClr val="484847"/>
                </a:solidFill>
              </a:rPr>
              <a:t> </a:t>
            </a:r>
            <a:r>
              <a:rPr lang="en-GB" dirty="0" err="1">
                <a:solidFill>
                  <a:srgbClr val="484847"/>
                </a:solidFill>
              </a:rPr>
              <a:t>nastanka</a:t>
            </a:r>
            <a:r>
              <a:rPr lang="en-GB" dirty="0">
                <a:solidFill>
                  <a:srgbClr val="484847"/>
                </a:solidFill>
              </a:rPr>
              <a:t> </a:t>
            </a:r>
            <a:r>
              <a:rPr lang="en-GB" dirty="0" err="1">
                <a:solidFill>
                  <a:srgbClr val="484847"/>
                </a:solidFill>
              </a:rPr>
              <a:t>otpada</a:t>
            </a:r>
            <a:endParaRPr lang="en-GB" dirty="0">
              <a:solidFill>
                <a:srgbClr val="484847"/>
              </a:solidFill>
            </a:endParaRPr>
          </a:p>
          <a:p>
            <a:pPr marL="285750" indent="-285750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dirty="0" err="1">
                <a:solidFill>
                  <a:srgbClr val="484847"/>
                </a:solidFill>
              </a:rPr>
              <a:t>Pohrana</a:t>
            </a:r>
            <a:r>
              <a:rPr lang="en-GB" dirty="0">
                <a:solidFill>
                  <a:srgbClr val="484847"/>
                </a:solidFill>
              </a:rPr>
              <a:t> </a:t>
            </a:r>
            <a:r>
              <a:rPr lang="en-GB" dirty="0" err="1">
                <a:solidFill>
                  <a:srgbClr val="484847"/>
                </a:solidFill>
              </a:rPr>
              <a:t>i</a:t>
            </a:r>
            <a:r>
              <a:rPr lang="en-GB" dirty="0">
                <a:solidFill>
                  <a:srgbClr val="484847"/>
                </a:solidFill>
              </a:rPr>
              <a:t> </a:t>
            </a:r>
            <a:r>
              <a:rPr lang="en-GB" dirty="0" err="1">
                <a:solidFill>
                  <a:srgbClr val="484847"/>
                </a:solidFill>
              </a:rPr>
              <a:t>priprema</a:t>
            </a:r>
            <a:endParaRPr lang="en-GB" dirty="0">
              <a:solidFill>
                <a:srgbClr val="484847"/>
              </a:solidFill>
            </a:endParaRPr>
          </a:p>
          <a:p>
            <a:pPr marL="285750" indent="-285750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dirty="0" err="1">
                <a:solidFill>
                  <a:srgbClr val="484847"/>
                </a:solidFill>
              </a:rPr>
              <a:t>Otpad</a:t>
            </a:r>
            <a:r>
              <a:rPr lang="en-GB" dirty="0">
                <a:solidFill>
                  <a:srgbClr val="484847"/>
                </a:solidFill>
              </a:rPr>
              <a:t> s </a:t>
            </a:r>
            <a:r>
              <a:rPr lang="en-GB" dirty="0" err="1">
                <a:solidFill>
                  <a:srgbClr val="484847"/>
                </a:solidFill>
              </a:rPr>
              <a:t>tanjura</a:t>
            </a:r>
            <a:endParaRPr lang="en-GB" dirty="0">
              <a:solidFill>
                <a:srgbClr val="484847"/>
              </a:solidFill>
            </a:endParaRPr>
          </a:p>
          <a:p>
            <a:pPr marL="285750" indent="-285750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dirty="0" err="1">
                <a:solidFill>
                  <a:srgbClr val="484847"/>
                </a:solidFill>
              </a:rPr>
              <a:t>Ponovna</a:t>
            </a:r>
            <a:r>
              <a:rPr lang="en-GB" dirty="0">
                <a:solidFill>
                  <a:srgbClr val="484847"/>
                </a:solidFill>
              </a:rPr>
              <a:t> </a:t>
            </a:r>
            <a:r>
              <a:rPr lang="en-GB" dirty="0" err="1">
                <a:solidFill>
                  <a:srgbClr val="484847"/>
                </a:solidFill>
              </a:rPr>
              <a:t>upotreba</a:t>
            </a:r>
            <a:endParaRPr lang="en-GB" dirty="0">
              <a:solidFill>
                <a:srgbClr val="484847"/>
              </a:solidFill>
            </a:endParaRPr>
          </a:p>
          <a:p>
            <a:pPr marL="285750" indent="-285750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dirty="0" err="1">
                <a:solidFill>
                  <a:srgbClr val="484847"/>
                </a:solidFill>
              </a:rPr>
              <a:t>Recikliranje</a:t>
            </a:r>
            <a:r>
              <a:rPr lang="en-GB" dirty="0">
                <a:solidFill>
                  <a:srgbClr val="484847"/>
                </a:solidFill>
              </a:rPr>
              <a:t> – </a:t>
            </a:r>
            <a:r>
              <a:rPr lang="en-GB" dirty="0" err="1">
                <a:solidFill>
                  <a:srgbClr val="484847"/>
                </a:solidFill>
              </a:rPr>
              <a:t>kompostiranje</a:t>
            </a:r>
            <a:r>
              <a:rPr lang="en-GB" dirty="0">
                <a:solidFill>
                  <a:srgbClr val="484847"/>
                </a:solidFill>
              </a:rPr>
              <a:t> </a:t>
            </a:r>
            <a:r>
              <a:rPr lang="en-GB" dirty="0" err="1">
                <a:solidFill>
                  <a:srgbClr val="484847"/>
                </a:solidFill>
              </a:rPr>
              <a:t>i</a:t>
            </a:r>
            <a:r>
              <a:rPr lang="en-GB" dirty="0">
                <a:solidFill>
                  <a:srgbClr val="484847"/>
                </a:solidFill>
              </a:rPr>
              <a:t> </a:t>
            </a:r>
            <a:r>
              <a:rPr lang="en-GB" dirty="0" err="1">
                <a:solidFill>
                  <a:srgbClr val="484847"/>
                </a:solidFill>
              </a:rPr>
              <a:t>pakiranje</a:t>
            </a:r>
            <a:endParaRPr lang="en-GB" dirty="0">
              <a:solidFill>
                <a:srgbClr val="484847"/>
              </a:solidFill>
            </a:endParaRPr>
          </a:p>
          <a:p>
            <a:pPr marL="285750" indent="-285750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dirty="0" err="1">
                <a:solidFill>
                  <a:srgbClr val="484847"/>
                </a:solidFill>
              </a:rPr>
              <a:t>Nutritivni</a:t>
            </a:r>
            <a:r>
              <a:rPr lang="en-GB" dirty="0">
                <a:solidFill>
                  <a:srgbClr val="484847"/>
                </a:solidFill>
              </a:rPr>
              <a:t> </a:t>
            </a:r>
            <a:r>
              <a:rPr lang="en-GB" dirty="0" err="1">
                <a:solidFill>
                  <a:srgbClr val="484847"/>
                </a:solidFill>
              </a:rPr>
              <a:t>i</a:t>
            </a:r>
            <a:r>
              <a:rPr lang="en-GB" dirty="0">
                <a:solidFill>
                  <a:srgbClr val="484847"/>
                </a:solidFill>
              </a:rPr>
              <a:t> </a:t>
            </a:r>
            <a:r>
              <a:rPr lang="en-GB" dirty="0" err="1">
                <a:solidFill>
                  <a:srgbClr val="484847"/>
                </a:solidFill>
              </a:rPr>
              <a:t>zdravi</a:t>
            </a:r>
            <a:r>
              <a:rPr lang="en-GB" dirty="0">
                <a:solidFill>
                  <a:srgbClr val="484847"/>
                </a:solidFill>
              </a:rPr>
              <a:t> </a:t>
            </a:r>
            <a:r>
              <a:rPr lang="en-GB" dirty="0" err="1">
                <a:solidFill>
                  <a:srgbClr val="484847"/>
                </a:solidFill>
              </a:rPr>
              <a:t>načini</a:t>
            </a:r>
            <a:r>
              <a:rPr lang="en-GB" dirty="0">
                <a:solidFill>
                  <a:srgbClr val="484847"/>
                </a:solidFill>
              </a:rPr>
              <a:t> </a:t>
            </a:r>
            <a:r>
              <a:rPr lang="en-GB" dirty="0" err="1">
                <a:solidFill>
                  <a:srgbClr val="484847"/>
                </a:solidFill>
              </a:rPr>
              <a:t>prehrane</a:t>
            </a:r>
            <a:endParaRPr lang="en-GB" dirty="0">
              <a:solidFill>
                <a:srgbClr val="484847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E6FBEE-9CC5-46BF-9BD4-0B69BA457653}"/>
              </a:ext>
            </a:extLst>
          </p:cNvPr>
          <p:cNvSpPr/>
          <p:nvPr/>
        </p:nvSpPr>
        <p:spPr>
          <a:xfrm>
            <a:off x="4570588" y="4098270"/>
            <a:ext cx="3836812" cy="2513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48484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Ghent, B</a:t>
            </a:r>
            <a:r>
              <a:rPr lang="hr-HR" sz="1600" dirty="0" err="1">
                <a:solidFill>
                  <a:srgbClr val="48484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elgija</a:t>
            </a:r>
            <a:r>
              <a:rPr lang="en-GB" sz="1600" dirty="0">
                <a:solidFill>
                  <a:srgbClr val="48484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sz="1600" dirty="0">
                <a:solidFill>
                  <a:srgbClr val="48484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 </a:t>
            </a:r>
            <a:r>
              <a:rPr lang="it-IT" sz="1600" dirty="0" err="1">
                <a:solidFill>
                  <a:srgbClr val="48484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ugovori</a:t>
            </a:r>
            <a:r>
              <a:rPr lang="it-IT" sz="1600" dirty="0">
                <a:solidFill>
                  <a:srgbClr val="48484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 </a:t>
            </a:r>
            <a:r>
              <a:rPr lang="it-IT" sz="1600" dirty="0" err="1">
                <a:solidFill>
                  <a:srgbClr val="48484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uslugama</a:t>
            </a:r>
            <a:r>
              <a:rPr lang="it-IT" sz="1600" dirty="0">
                <a:solidFill>
                  <a:srgbClr val="48484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sz="1600" dirty="0" err="1">
                <a:solidFill>
                  <a:srgbClr val="48484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pripreme</a:t>
            </a:r>
            <a:r>
              <a:rPr lang="it-IT" sz="1600" dirty="0">
                <a:solidFill>
                  <a:srgbClr val="48484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 </a:t>
            </a:r>
            <a:r>
              <a:rPr lang="it-IT" sz="1600" dirty="0" err="1">
                <a:solidFill>
                  <a:srgbClr val="48484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dostave</a:t>
            </a:r>
            <a:r>
              <a:rPr lang="it-IT" sz="1600" dirty="0">
                <a:solidFill>
                  <a:srgbClr val="48484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sz="1600" dirty="0" err="1">
                <a:solidFill>
                  <a:srgbClr val="48484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hrane</a:t>
            </a:r>
            <a:r>
              <a:rPr lang="it-IT" sz="1600" dirty="0">
                <a:solidFill>
                  <a:srgbClr val="48484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(INNOCAT)</a:t>
            </a:r>
            <a:endParaRPr lang="en-GB" sz="1600" dirty="0">
              <a:solidFill>
                <a:srgbClr val="484847"/>
              </a:solidFill>
            </a:endParaRPr>
          </a:p>
          <a:p>
            <a:pPr marL="285750" indent="-285750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48484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Torino, Ital</a:t>
            </a:r>
            <a:r>
              <a:rPr lang="hr-HR" sz="1600" dirty="0" err="1">
                <a:solidFill>
                  <a:srgbClr val="48484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ija</a:t>
            </a:r>
            <a:r>
              <a:rPr lang="en-GB" sz="1600" dirty="0">
                <a:solidFill>
                  <a:srgbClr val="48484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– </a:t>
            </a:r>
            <a:r>
              <a:rPr lang="en-GB" sz="1600" dirty="0" err="1">
                <a:solidFill>
                  <a:srgbClr val="48484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zdrava</a:t>
            </a:r>
            <a:r>
              <a:rPr lang="en-GB" sz="1600" dirty="0">
                <a:solidFill>
                  <a:srgbClr val="48484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dirty="0" err="1">
                <a:solidFill>
                  <a:srgbClr val="48484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nabava</a:t>
            </a:r>
            <a:endParaRPr lang="en-GB" sz="1600" dirty="0">
              <a:solidFill>
                <a:srgbClr val="484847"/>
              </a:solidFill>
            </a:endParaRPr>
          </a:p>
          <a:p>
            <a:pPr marL="285750" indent="-285750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hr-HR" sz="1600" dirty="0">
                <a:solidFill>
                  <a:srgbClr val="484847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</a:t>
            </a:r>
            <a:r>
              <a:rPr lang="en-GB" sz="1600" dirty="0" err="1">
                <a:solidFill>
                  <a:srgbClr val="484847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openhagen</a:t>
            </a:r>
            <a:r>
              <a:rPr lang="en-GB" sz="1600" dirty="0">
                <a:solidFill>
                  <a:srgbClr val="484847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D</a:t>
            </a:r>
            <a:r>
              <a:rPr lang="hr-HR" sz="1600" dirty="0" err="1">
                <a:solidFill>
                  <a:srgbClr val="484847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anska</a:t>
            </a:r>
            <a:r>
              <a:rPr lang="en-GB" sz="1600" dirty="0">
                <a:solidFill>
                  <a:srgbClr val="484847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– </a:t>
            </a:r>
            <a:r>
              <a:rPr lang="en-GB" sz="1600" dirty="0" err="1">
                <a:solidFill>
                  <a:srgbClr val="484847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organsko</a:t>
            </a:r>
            <a:endParaRPr lang="en-GB" sz="1600" dirty="0">
              <a:solidFill>
                <a:srgbClr val="484847"/>
              </a:solidFill>
            </a:endParaRPr>
          </a:p>
          <a:p>
            <a:pPr marL="285750" indent="-285750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1600" dirty="0" err="1">
                <a:solidFill>
                  <a:srgbClr val="48484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Usluge</a:t>
            </a:r>
            <a:r>
              <a:rPr lang="en-GB" sz="1600" dirty="0">
                <a:solidFill>
                  <a:srgbClr val="48484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dirty="0" err="1">
                <a:solidFill>
                  <a:srgbClr val="48484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pripreme</a:t>
            </a:r>
            <a:r>
              <a:rPr lang="en-GB" sz="1600" dirty="0">
                <a:solidFill>
                  <a:srgbClr val="48484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dirty="0" err="1">
                <a:solidFill>
                  <a:srgbClr val="48484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en-GB" sz="1600" dirty="0">
                <a:solidFill>
                  <a:srgbClr val="48484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dirty="0" err="1">
                <a:solidFill>
                  <a:srgbClr val="48484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dostave</a:t>
            </a:r>
            <a:r>
              <a:rPr lang="en-GB" sz="1600" dirty="0">
                <a:solidFill>
                  <a:srgbClr val="48484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dirty="0" err="1">
                <a:solidFill>
                  <a:srgbClr val="48484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hrane</a:t>
            </a:r>
            <a:r>
              <a:rPr lang="en-GB" sz="1600" dirty="0">
                <a:solidFill>
                  <a:srgbClr val="48484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u </a:t>
            </a:r>
            <a:r>
              <a:rPr lang="en-GB" sz="1600" dirty="0" err="1">
                <a:solidFill>
                  <a:srgbClr val="48484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javnom</a:t>
            </a:r>
            <a:r>
              <a:rPr lang="en-GB" sz="1600" dirty="0">
                <a:solidFill>
                  <a:srgbClr val="48484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dirty="0" err="1">
                <a:solidFill>
                  <a:srgbClr val="48484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sektoru</a:t>
            </a:r>
            <a:r>
              <a:rPr lang="en-GB" sz="1600" dirty="0">
                <a:solidFill>
                  <a:srgbClr val="48484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UK-a, </a:t>
            </a:r>
            <a:r>
              <a:rPr lang="en-GB" sz="1600" dirty="0" err="1">
                <a:solidFill>
                  <a:srgbClr val="48484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spr</a:t>
            </a:r>
            <a:r>
              <a:rPr lang="hr-HR" sz="1600" dirty="0">
                <a:solidFill>
                  <a:srgbClr val="48484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</a:t>
            </a:r>
            <a:r>
              <a:rPr lang="en-GB" sz="1600" dirty="0" err="1">
                <a:solidFill>
                  <a:srgbClr val="48484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ečavanje</a:t>
            </a:r>
            <a:r>
              <a:rPr lang="en-GB" sz="1600" dirty="0">
                <a:solidFill>
                  <a:srgbClr val="48484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dirty="0" err="1">
                <a:solidFill>
                  <a:srgbClr val="48484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nastanka</a:t>
            </a:r>
            <a:r>
              <a:rPr lang="en-GB" sz="1600" dirty="0">
                <a:solidFill>
                  <a:srgbClr val="48484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dirty="0" err="1">
                <a:solidFill>
                  <a:srgbClr val="48484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</a:t>
            </a:r>
            <a:r>
              <a:rPr lang="hr-HR" sz="1600" dirty="0">
                <a:solidFill>
                  <a:srgbClr val="48484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</a:t>
            </a:r>
            <a:r>
              <a:rPr lang="en-GB" sz="1600" dirty="0" err="1">
                <a:solidFill>
                  <a:srgbClr val="48484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ada</a:t>
            </a:r>
            <a:r>
              <a:rPr lang="en-GB" sz="1600" dirty="0">
                <a:solidFill>
                  <a:srgbClr val="48484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hr-HR" sz="1600" dirty="0">
              <a:solidFill>
                <a:srgbClr val="484847"/>
              </a:solidFill>
            </a:endParaRPr>
          </a:p>
          <a:p>
            <a:pPr marL="285750" indent="-285750">
              <a:spcAft>
                <a:spcPts val="4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484847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Rijkswaterstaat, </a:t>
            </a:r>
            <a:r>
              <a:rPr lang="en-GB" sz="1600" dirty="0" err="1">
                <a:solidFill>
                  <a:srgbClr val="484847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Nizozemska</a:t>
            </a:r>
            <a:r>
              <a:rPr lang="en-GB" sz="1600" dirty="0">
                <a:solidFill>
                  <a:srgbClr val="484847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– </a:t>
            </a:r>
            <a:r>
              <a:rPr lang="en-GB" sz="1600" dirty="0" err="1">
                <a:solidFill>
                  <a:srgbClr val="484847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recikliranje</a:t>
            </a:r>
            <a:r>
              <a:rPr lang="en-GB" sz="1600" dirty="0">
                <a:solidFill>
                  <a:srgbClr val="484847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dirty="0" err="1">
                <a:solidFill>
                  <a:srgbClr val="484847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otpada</a:t>
            </a:r>
            <a:r>
              <a:rPr lang="en-GB" sz="1600" dirty="0">
                <a:solidFill>
                  <a:srgbClr val="484847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od </a:t>
            </a:r>
            <a:r>
              <a:rPr lang="en-GB" sz="1600" dirty="0" err="1">
                <a:solidFill>
                  <a:srgbClr val="484847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hrane</a:t>
            </a:r>
            <a:endParaRPr lang="en-GB" sz="1600" dirty="0">
              <a:solidFill>
                <a:srgbClr val="4848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58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7">
            <a:extLst>
              <a:ext uri="{FF2B5EF4-FFF2-40B4-BE49-F238E27FC236}">
                <a16:creationId xmlns:a16="http://schemas.microsoft.com/office/drawing/2014/main" id="{D3DEBFAF-E4AC-4290-8F58-CA567F7D3CC1}"/>
              </a:ext>
            </a:extLst>
          </p:cNvPr>
          <p:cNvCxnSpPr/>
          <p:nvPr/>
        </p:nvCxnSpPr>
        <p:spPr>
          <a:xfrm flipV="1">
            <a:off x="4638800" y="2376172"/>
            <a:ext cx="0" cy="3213100"/>
          </a:xfrm>
          <a:prstGeom prst="straightConnector1">
            <a:avLst/>
          </a:prstGeom>
          <a:ln w="57150">
            <a:solidFill>
              <a:srgbClr val="0679AC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8">
            <a:extLst>
              <a:ext uri="{FF2B5EF4-FFF2-40B4-BE49-F238E27FC236}">
                <a16:creationId xmlns:a16="http://schemas.microsoft.com/office/drawing/2014/main" id="{6192E196-252C-493F-9A1D-6D8654426713}"/>
              </a:ext>
            </a:extLst>
          </p:cNvPr>
          <p:cNvCxnSpPr>
            <a:cxnSpLocks/>
          </p:cNvCxnSpPr>
          <p:nvPr/>
        </p:nvCxnSpPr>
        <p:spPr>
          <a:xfrm>
            <a:off x="4638800" y="5581335"/>
            <a:ext cx="3581400" cy="7937"/>
          </a:xfrm>
          <a:prstGeom prst="straightConnector1">
            <a:avLst/>
          </a:prstGeom>
          <a:ln w="57150">
            <a:solidFill>
              <a:srgbClr val="0679AC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9">
            <a:extLst>
              <a:ext uri="{FF2B5EF4-FFF2-40B4-BE49-F238E27FC236}">
                <a16:creationId xmlns:a16="http://schemas.microsoft.com/office/drawing/2014/main" id="{519D5465-42F1-4BB5-B54F-EC23A5B27CB5}"/>
              </a:ext>
            </a:extLst>
          </p:cNvPr>
          <p:cNvGrpSpPr>
            <a:grpSpLocks/>
          </p:cNvGrpSpPr>
          <p:nvPr/>
        </p:nvGrpSpPr>
        <p:grpSpPr bwMode="auto">
          <a:xfrm>
            <a:off x="4843587" y="3224808"/>
            <a:ext cx="2357431" cy="2164439"/>
            <a:chOff x="4621873" y="2793991"/>
            <a:chExt cx="2476499" cy="2549517"/>
          </a:xfrm>
        </p:grpSpPr>
        <p:sp>
          <p:nvSpPr>
            <p:cNvPr id="26" name="Vrije vorm 16">
              <a:extLst>
                <a:ext uri="{FF2B5EF4-FFF2-40B4-BE49-F238E27FC236}">
                  <a16:creationId xmlns:a16="http://schemas.microsoft.com/office/drawing/2014/main" id="{82FFAE33-BC1E-43A0-A8DA-A02B39F612D0}"/>
                </a:ext>
              </a:extLst>
            </p:cNvPr>
            <p:cNvSpPr/>
            <p:nvPr/>
          </p:nvSpPr>
          <p:spPr>
            <a:xfrm>
              <a:off x="4636690" y="2815166"/>
              <a:ext cx="2448982" cy="2528342"/>
            </a:xfrm>
            <a:custGeom>
              <a:avLst/>
              <a:gdLst>
                <a:gd name="connsiteX0" fmla="*/ 0 w 2891117"/>
                <a:gd name="connsiteY0" fmla="*/ 0 h 2528047"/>
                <a:gd name="connsiteX1" fmla="*/ 457200 w 2891117"/>
                <a:gd name="connsiteY1" fmla="*/ 1479177 h 2528047"/>
                <a:gd name="connsiteX2" fmla="*/ 1385047 w 2891117"/>
                <a:gd name="connsiteY2" fmla="*/ 2286000 h 2528047"/>
                <a:gd name="connsiteX3" fmla="*/ 2891117 w 2891117"/>
                <a:gd name="connsiteY3" fmla="*/ 2528047 h 252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1117" h="2528047">
                  <a:moveTo>
                    <a:pt x="0" y="0"/>
                  </a:moveTo>
                  <a:cubicBezTo>
                    <a:pt x="113179" y="549088"/>
                    <a:pt x="226359" y="1098177"/>
                    <a:pt x="457200" y="1479177"/>
                  </a:cubicBezTo>
                  <a:cubicBezTo>
                    <a:pt x="688041" y="1860177"/>
                    <a:pt x="979394" y="2111188"/>
                    <a:pt x="1385047" y="2286000"/>
                  </a:cubicBezTo>
                  <a:cubicBezTo>
                    <a:pt x="1790700" y="2460812"/>
                    <a:pt x="2340908" y="2494429"/>
                    <a:pt x="2891117" y="2528047"/>
                  </a:cubicBezTo>
                </a:path>
              </a:pathLst>
            </a:cu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Vrije vorm 10">
              <a:extLst>
                <a:ext uri="{FF2B5EF4-FFF2-40B4-BE49-F238E27FC236}">
                  <a16:creationId xmlns:a16="http://schemas.microsoft.com/office/drawing/2014/main" id="{AEA0D91A-FEF7-4164-9448-2B5F7B38AABA}"/>
                </a:ext>
              </a:extLst>
            </p:cNvPr>
            <p:cNvSpPr/>
            <p:nvPr/>
          </p:nvSpPr>
          <p:spPr>
            <a:xfrm>
              <a:off x="4683257" y="2804579"/>
              <a:ext cx="2402415" cy="2471167"/>
            </a:xfrm>
            <a:custGeom>
              <a:avLst/>
              <a:gdLst>
                <a:gd name="connsiteX0" fmla="*/ 0 w 2314001"/>
                <a:gd name="connsiteY0" fmla="*/ 34790 h 2470097"/>
                <a:gd name="connsiteX1" fmla="*/ 104391 w 2314001"/>
                <a:gd name="connsiteY1" fmla="*/ 608827 h 2470097"/>
                <a:gd name="connsiteX2" fmla="*/ 208782 w 2314001"/>
                <a:gd name="connsiteY2" fmla="*/ 974123 h 2470097"/>
                <a:gd name="connsiteX3" fmla="*/ 400166 w 2314001"/>
                <a:gd name="connsiteY3" fmla="*/ 1495974 h 2470097"/>
                <a:gd name="connsiteX4" fmla="*/ 626346 w 2314001"/>
                <a:gd name="connsiteY4" fmla="*/ 1809085 h 2470097"/>
                <a:gd name="connsiteX5" fmla="*/ 904722 w 2314001"/>
                <a:gd name="connsiteY5" fmla="*/ 2104801 h 2470097"/>
                <a:gd name="connsiteX6" fmla="*/ 1148301 w 2314001"/>
                <a:gd name="connsiteY6" fmla="*/ 2226567 h 2470097"/>
                <a:gd name="connsiteX7" fmla="*/ 1391880 w 2314001"/>
                <a:gd name="connsiteY7" fmla="*/ 2348332 h 2470097"/>
                <a:gd name="connsiteX8" fmla="*/ 1826843 w 2314001"/>
                <a:gd name="connsiteY8" fmla="*/ 2435307 h 2470097"/>
                <a:gd name="connsiteX9" fmla="*/ 2314001 w 2314001"/>
                <a:gd name="connsiteY9" fmla="*/ 2470097 h 2470097"/>
                <a:gd name="connsiteX10" fmla="*/ 2314001 w 2314001"/>
                <a:gd name="connsiteY10" fmla="*/ 0 h 2470097"/>
                <a:gd name="connsiteX11" fmla="*/ 52196 w 2314001"/>
                <a:gd name="connsiteY11" fmla="*/ 17395 h 2470097"/>
                <a:gd name="connsiteX12" fmla="*/ 0 w 2314001"/>
                <a:gd name="connsiteY12" fmla="*/ 34790 h 247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14001" h="2470097">
                  <a:moveTo>
                    <a:pt x="0" y="34790"/>
                  </a:moveTo>
                  <a:lnTo>
                    <a:pt x="104391" y="608827"/>
                  </a:lnTo>
                  <a:lnTo>
                    <a:pt x="208782" y="974123"/>
                  </a:lnTo>
                  <a:lnTo>
                    <a:pt x="400166" y="1495974"/>
                  </a:lnTo>
                  <a:lnTo>
                    <a:pt x="626346" y="1809085"/>
                  </a:lnTo>
                  <a:lnTo>
                    <a:pt x="904722" y="2104801"/>
                  </a:lnTo>
                  <a:lnTo>
                    <a:pt x="1148301" y="2226567"/>
                  </a:lnTo>
                  <a:lnTo>
                    <a:pt x="1391880" y="2348332"/>
                  </a:lnTo>
                  <a:lnTo>
                    <a:pt x="1826843" y="2435307"/>
                  </a:lnTo>
                  <a:lnTo>
                    <a:pt x="2314001" y="2470097"/>
                  </a:lnTo>
                  <a:lnTo>
                    <a:pt x="2314001" y="0"/>
                  </a:lnTo>
                  <a:lnTo>
                    <a:pt x="52196" y="17395"/>
                  </a:lnTo>
                  <a:lnTo>
                    <a:pt x="0" y="34790"/>
                  </a:lnTo>
                  <a:close/>
                </a:path>
              </a:pathLst>
            </a:custGeom>
            <a:pattFill prst="pct10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8" name="Rechte verbindingslijn 17">
              <a:extLst>
                <a:ext uri="{FF2B5EF4-FFF2-40B4-BE49-F238E27FC236}">
                  <a16:creationId xmlns:a16="http://schemas.microsoft.com/office/drawing/2014/main" id="{4970CBD2-58D4-4A29-9DC0-4EDBE8FF2AE4}"/>
                </a:ext>
              </a:extLst>
            </p:cNvPr>
            <p:cNvCxnSpPr/>
            <p:nvPr/>
          </p:nvCxnSpPr>
          <p:spPr>
            <a:xfrm>
              <a:off x="7085672" y="2793991"/>
              <a:ext cx="0" cy="2549517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18">
              <a:extLst>
                <a:ext uri="{FF2B5EF4-FFF2-40B4-BE49-F238E27FC236}">
                  <a16:creationId xmlns:a16="http://schemas.microsoft.com/office/drawing/2014/main" id="{05117537-61CD-49C1-9005-EEA7CF992D11}"/>
                </a:ext>
              </a:extLst>
            </p:cNvPr>
            <p:cNvCxnSpPr/>
            <p:nvPr/>
          </p:nvCxnSpPr>
          <p:spPr>
            <a:xfrm flipV="1">
              <a:off x="4621873" y="2804579"/>
              <a:ext cx="2476499" cy="10587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FD7464A-F51E-4C52-A993-A6269C18F964}"/>
              </a:ext>
            </a:extLst>
          </p:cNvPr>
          <p:cNvSpPr txBox="1"/>
          <p:nvPr/>
        </p:nvSpPr>
        <p:spPr>
          <a:xfrm>
            <a:off x="4064596" y="3031403"/>
            <a:ext cx="461665" cy="190263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hr-HR"/>
              <a:t>Složenost proizvoda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78BFBB-CEE7-43B7-B82C-8E72D3051B15}"/>
              </a:ext>
            </a:extLst>
          </p:cNvPr>
          <p:cNvSpPr txBox="1"/>
          <p:nvPr/>
        </p:nvSpPr>
        <p:spPr>
          <a:xfrm>
            <a:off x="5438012" y="5616742"/>
            <a:ext cx="1857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/>
              <a:t>Tehnički životni vijek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5. modul – Zelena javna nabava i kružno gospodarstvo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15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Kategorije proizvoda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1074738"/>
            <a:ext cx="7992119" cy="575270"/>
          </a:xfrm>
        </p:spPr>
        <p:txBody>
          <a:bodyPr/>
          <a:lstStyle/>
          <a:p>
            <a:r>
              <a:rPr lang="hr-HR"/>
              <a:t>Odabir skupina proizvoda koje imaju inicijalni visoki potencijal</a:t>
            </a:r>
          </a:p>
        </p:txBody>
      </p:sp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3DCBD80C-2562-4AFD-8DD6-2D6EDD9E79E5}"/>
              </a:ext>
            </a:extLst>
          </p:cNvPr>
          <p:cNvSpPr txBox="1">
            <a:spLocks/>
          </p:cNvSpPr>
          <p:nvPr/>
        </p:nvSpPr>
        <p:spPr bwMode="auto">
          <a:xfrm>
            <a:off x="457200" y="2017515"/>
            <a:ext cx="347121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  <a:lvl2pPr marL="395903" indent="0" algn="l" rtl="0" fontAlgn="base">
              <a:lnSpc>
                <a:spcPts val="156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rgbClr val="16419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ts val="1560"/>
              </a:lnSpc>
              <a:spcBef>
                <a:spcPts val="500"/>
              </a:spcBef>
              <a:spcAft>
                <a:spcPct val="0"/>
              </a:spcAft>
              <a:buClr>
                <a:srgbClr val="164194"/>
              </a:buClr>
              <a:buFont typeface="Arial" panose="020B0604020202020204" pitchFamily="34" charset="0"/>
              <a:buChar char="•"/>
              <a:defRPr sz="2000" kern="1200">
                <a:solidFill>
                  <a:srgbClr val="16419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ts val="156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6419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ts val="156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6419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None/>
              <a:defRPr/>
            </a:pPr>
            <a:r>
              <a:rPr lang="hr-HR"/>
              <a:t>„Brze pobjede” kružne nabave obično uključuju:</a:t>
            </a:r>
          </a:p>
          <a:p>
            <a:pPr marL="738188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hr-HR" sz="2000">
                <a:solidFill>
                  <a:srgbClr val="535353"/>
                </a:solidFill>
                <a:latin typeface="Calibri" panose="020F0502020204030204"/>
                <a:ea typeface="+mn-ea"/>
                <a:cs typeface="+mn-cs"/>
              </a:rPr>
              <a:t>prosječnu složenost proizvoda</a:t>
            </a:r>
          </a:p>
          <a:p>
            <a:pPr marL="738188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hr-HR" sz="2000">
                <a:solidFill>
                  <a:srgbClr val="535353"/>
                </a:solidFill>
                <a:latin typeface="Calibri" panose="020F0502020204030204"/>
                <a:ea typeface="+mn-ea"/>
                <a:cs typeface="+mn-cs"/>
              </a:rPr>
              <a:t>prosječan tehnički životni vijek</a:t>
            </a:r>
          </a:p>
        </p:txBody>
      </p:sp>
      <p:sp>
        <p:nvSpPr>
          <p:cNvPr id="20" name="Tekstballon: rechthoek met afgeronde hoeken 6">
            <a:extLst>
              <a:ext uri="{FF2B5EF4-FFF2-40B4-BE49-F238E27FC236}">
                <a16:creationId xmlns:a16="http://schemas.microsoft.com/office/drawing/2014/main" id="{9BF8BDDD-A125-4881-9A07-D33A9A06BD37}"/>
              </a:ext>
            </a:extLst>
          </p:cNvPr>
          <p:cNvSpPr/>
          <p:nvPr/>
        </p:nvSpPr>
        <p:spPr>
          <a:xfrm>
            <a:off x="5587776" y="1631026"/>
            <a:ext cx="2720975" cy="1230313"/>
          </a:xfrm>
          <a:prstGeom prst="wedgeRoundRectCallout">
            <a:avLst>
              <a:gd name="adj1" fmla="val -80975"/>
              <a:gd name="adj2" fmla="val 50653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rgbClr val="0679AC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i="0" u="none" strike="noStrike" normalizeH="0" noProof="0">
                <a:ln>
                  <a:noFill/>
                </a:ln>
                <a:uLnTx/>
                <a:uFillTx/>
                <a:latin typeface="Calibri" panose="020F0502020204030204"/>
                <a:ea typeface="+mn-ea"/>
                <a:cs typeface="+mn-cs"/>
              </a:rPr>
              <a:t>Što je </a:t>
            </a:r>
            <a:r>
              <a:rPr kumimoji="0" lang="hr-HR" sz="1800" b="1" i="0" u="none" strike="noStrike" normalizeH="0" noProof="0">
                <a:ln>
                  <a:noFill/>
                </a:ln>
                <a:uLnTx/>
                <a:uFillTx/>
                <a:latin typeface="Calibri" panose="020F0502020204030204"/>
                <a:ea typeface="+mn-ea"/>
                <a:cs typeface="+mn-cs"/>
              </a:rPr>
              <a:t>proizvod složeniji</a:t>
            </a:r>
            <a:r>
              <a:rPr kumimoji="0" lang="hr-HR" sz="1800" b="0" i="0" u="none" strike="noStrike" normalizeH="0" noProof="0">
                <a:ln>
                  <a:noFill/>
                </a:ln>
                <a:uLnTx/>
                <a:uFillTx/>
                <a:latin typeface="Calibri" panose="020F0502020204030204"/>
                <a:ea typeface="+mn-ea"/>
                <a:cs typeface="+mn-cs"/>
              </a:rPr>
              <a:t>, to je teže ponovno iskoristiti postojeće materijale i komponente</a:t>
            </a:r>
          </a:p>
        </p:txBody>
      </p:sp>
      <p:sp>
        <p:nvSpPr>
          <p:cNvPr id="21" name="Tekstballon: rechthoek met afgeronde hoeken 16">
            <a:extLst>
              <a:ext uri="{FF2B5EF4-FFF2-40B4-BE49-F238E27FC236}">
                <a16:creationId xmlns:a16="http://schemas.microsoft.com/office/drawing/2014/main" id="{31CA21C5-2566-40D7-A36A-660E2F6F3AC0}"/>
              </a:ext>
            </a:extLst>
          </p:cNvPr>
          <p:cNvSpPr/>
          <p:nvPr/>
        </p:nvSpPr>
        <p:spPr>
          <a:xfrm>
            <a:off x="929754" y="4604742"/>
            <a:ext cx="2720975" cy="1073150"/>
          </a:xfrm>
          <a:prstGeom prst="wedgeRoundRectCallout">
            <a:avLst>
              <a:gd name="adj1" fmla="val 95227"/>
              <a:gd name="adj2" fmla="val 4429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rgbClr val="0679AC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400" noProof="0" dirty="0">
                <a:latin typeface="Calibri" panose="020F0502020204030204"/>
                <a:ea typeface="+mn-ea"/>
                <a:cs typeface="+mn-cs"/>
              </a:rPr>
              <a:t>Niska složenost i kratki tehnički životni vjekovi idu u prilog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400" dirty="0">
                <a:latin typeface="Calibri" panose="020F0502020204030204"/>
                <a:ea typeface="+mn-ea"/>
                <a:cs typeface="+mn-cs"/>
              </a:rPr>
              <a:t>zatvaranju</a:t>
            </a:r>
            <a:r>
              <a:rPr kumimoji="0" lang="hr-HR" sz="1400" b="0" i="0" u="none" strike="noStrike" normalizeH="0" noProof="0" dirty="0">
                <a:ln>
                  <a:noFill/>
                </a:ln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1400" b="1" i="0" u="none" strike="noStrike" normalizeH="0" noProof="0" dirty="0">
                <a:ln>
                  <a:noFill/>
                </a:ln>
                <a:uLnTx/>
                <a:uFillTx/>
                <a:latin typeface="Calibri" panose="020F0502020204030204"/>
                <a:ea typeface="+mn-ea"/>
                <a:cs typeface="+mn-cs"/>
              </a:rPr>
              <a:t>materijalnih krugova</a:t>
            </a:r>
          </a:p>
        </p:txBody>
      </p:sp>
      <p:sp>
        <p:nvSpPr>
          <p:cNvPr id="22" name="Tekstballon: rechthoek met afgeronde hoeken 17">
            <a:extLst>
              <a:ext uri="{FF2B5EF4-FFF2-40B4-BE49-F238E27FC236}">
                <a16:creationId xmlns:a16="http://schemas.microsoft.com/office/drawing/2014/main" id="{35D9F669-A380-4752-8F07-1DF202885B79}"/>
              </a:ext>
            </a:extLst>
          </p:cNvPr>
          <p:cNvSpPr/>
          <p:nvPr/>
        </p:nvSpPr>
        <p:spPr>
          <a:xfrm>
            <a:off x="5739457" y="3625237"/>
            <a:ext cx="2720975" cy="1128713"/>
          </a:xfrm>
          <a:prstGeom prst="wedgeRoundRectCallout">
            <a:avLst>
              <a:gd name="adj1" fmla="val 20922"/>
              <a:gd name="adj2" fmla="val 103990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rgbClr val="0679AC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i="0" u="none" strike="noStrike" normalizeH="0" noProof="0">
                <a:ln>
                  <a:noFill/>
                </a:ln>
                <a:uLnTx/>
                <a:uFillTx/>
                <a:latin typeface="Calibri" panose="020F0502020204030204"/>
                <a:ea typeface="+mn-ea"/>
                <a:cs typeface="+mn-cs"/>
              </a:rPr>
              <a:t>Što je </a:t>
            </a:r>
            <a:r>
              <a:rPr kumimoji="0" lang="hr-HR" sz="1800" b="1" i="0" u="none" strike="noStrike" normalizeH="0" noProof="0">
                <a:ln>
                  <a:noFill/>
                </a:ln>
                <a:uLnTx/>
                <a:uFillTx/>
                <a:latin typeface="Calibri" panose="020F0502020204030204"/>
                <a:ea typeface="+mn-ea"/>
                <a:cs typeface="+mn-cs"/>
              </a:rPr>
              <a:t>tehnički životni vijek</a:t>
            </a:r>
            <a:r>
              <a:rPr kumimoji="0" lang="hr-HR" sz="1800" b="0" i="0" u="none" strike="noStrike" normalizeH="0" noProof="0">
                <a:ln>
                  <a:noFill/>
                </a:ln>
                <a:uLnTx/>
                <a:uFillTx/>
                <a:latin typeface="Calibri" panose="020F0502020204030204"/>
                <a:ea typeface="+mn-ea"/>
                <a:cs typeface="+mn-cs"/>
              </a:rPr>
              <a:t> dulji, to je teže zatvoriti krug nakon životnog vijeka proizvoda</a:t>
            </a:r>
          </a:p>
        </p:txBody>
      </p:sp>
    </p:spTree>
    <p:extLst>
      <p:ext uri="{BB962C8B-B14F-4D97-AF65-F5344CB8AC3E}">
        <p14:creationId xmlns:p14="http://schemas.microsoft.com/office/powerpoint/2010/main" val="378857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CBB070-AB3C-42F3-B193-177B8FAB8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5. modul – Zelena javna nabava i kružno gospodarstvo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7E17C-DEFB-449D-9A88-447B10A70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16</a:t>
            </a:fld>
            <a:endParaRPr lang="en-I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9756DAA-2630-4661-867E-C3A721CC9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/>
              <a:t>Vježba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9997493-B4E8-4D9E-A0C2-FCF0CC32CB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8466" y="1174526"/>
            <a:ext cx="8140700" cy="575270"/>
          </a:xfrm>
        </p:spPr>
        <p:txBody>
          <a:bodyPr/>
          <a:lstStyle/>
          <a:p>
            <a:pPr marL="0" indent="0"/>
            <a:r>
              <a:rPr lang="hr-HR" sz="2800" dirty="0"/>
              <a:t>Koje skupine proizvoda u vašoj organizaciji imaju visok potencijal?</a:t>
            </a:r>
          </a:p>
          <a:p>
            <a:endParaRPr lang="en-GB" dirty="0"/>
          </a:p>
        </p:txBody>
      </p:sp>
      <p:sp>
        <p:nvSpPr>
          <p:cNvPr id="11" name="Tijdelijke aanduiding voor tekst 1">
            <a:extLst>
              <a:ext uri="{FF2B5EF4-FFF2-40B4-BE49-F238E27FC236}">
                <a16:creationId xmlns:a16="http://schemas.microsoft.com/office/drawing/2014/main" id="{6AA898C1-1B55-4C2A-8543-FF00EB414057}"/>
              </a:ext>
            </a:extLst>
          </p:cNvPr>
          <p:cNvSpPr txBox="1">
            <a:spLocks/>
          </p:cNvSpPr>
          <p:nvPr/>
        </p:nvSpPr>
        <p:spPr>
          <a:xfrm>
            <a:off x="3535434" y="1912788"/>
            <a:ext cx="5092700" cy="31242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hr-HR" sz="2000" b="1" dirty="0"/>
              <a:t>Potrošnja</a:t>
            </a:r>
          </a:p>
          <a:p>
            <a:pPr marL="177800" indent="-177800">
              <a:defRPr/>
            </a:pPr>
            <a:r>
              <a:rPr lang="hr-HR" sz="2000" dirty="0"/>
              <a:t>Kolika je potrošnja proizvoda?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hr-HR" sz="2000" b="1" dirty="0"/>
              <a:t>Rizik</a:t>
            </a:r>
          </a:p>
          <a:p>
            <a:pPr marL="177800" indent="-177800">
              <a:defRPr/>
            </a:pPr>
            <a:r>
              <a:rPr lang="hr-HR" sz="2000" dirty="0"/>
              <a:t>Koju razinu rizika predstavlja kategorija?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hr-HR" sz="2000" b="1" dirty="0"/>
              <a:t>Opseg primjene</a:t>
            </a:r>
          </a:p>
          <a:p>
            <a:pPr marL="177800" indent="-177800">
              <a:defRPr/>
            </a:pPr>
            <a:r>
              <a:rPr lang="hr-HR" sz="2000" dirty="0"/>
              <a:t>Koliki je opseg u kojemu možete unaprijediti održivost?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hr-HR" sz="2000" b="1" dirty="0"/>
              <a:t>Utjecaj</a:t>
            </a:r>
          </a:p>
          <a:p>
            <a:pPr marL="177800" indent="-177800">
              <a:defRPr/>
            </a:pPr>
            <a:r>
              <a:rPr lang="hr-HR" sz="2000" dirty="0"/>
              <a:t>Kakav utjecaj na to imaju tržište i lanac opskrbe?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A243A4BD-24DD-41B2-99E2-34DF2777FEAD}"/>
              </a:ext>
            </a:extLst>
          </p:cNvPr>
          <p:cNvSpPr txBox="1">
            <a:spLocks/>
          </p:cNvSpPr>
          <p:nvPr/>
        </p:nvSpPr>
        <p:spPr>
          <a:xfrm>
            <a:off x="179512" y="5846465"/>
            <a:ext cx="8280920" cy="39370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r-HR" sz="2000">
                <a:solidFill>
                  <a:schemeClr val="tx2"/>
                </a:solidFill>
              </a:rPr>
              <a:t>Iskoristite svoje znanje i na prethodnom dijagramu procijenite vlastite skupine proizvoda s visokim potencijalom</a:t>
            </a:r>
          </a:p>
        </p:txBody>
      </p:sp>
      <p:cxnSp>
        <p:nvCxnSpPr>
          <p:cNvPr id="13" name="Straight Arrow Connector 7">
            <a:extLst>
              <a:ext uri="{FF2B5EF4-FFF2-40B4-BE49-F238E27FC236}">
                <a16:creationId xmlns:a16="http://schemas.microsoft.com/office/drawing/2014/main" id="{A5512CAA-1064-425C-A8BF-5F95080CB6DA}"/>
              </a:ext>
            </a:extLst>
          </p:cNvPr>
          <p:cNvCxnSpPr>
            <a:cxnSpLocks/>
          </p:cNvCxnSpPr>
          <p:nvPr/>
        </p:nvCxnSpPr>
        <p:spPr>
          <a:xfrm flipV="1">
            <a:off x="574204" y="2565400"/>
            <a:ext cx="0" cy="2884263"/>
          </a:xfrm>
          <a:prstGeom prst="straightConnector1">
            <a:avLst/>
          </a:prstGeom>
          <a:ln w="57150">
            <a:solidFill>
              <a:srgbClr val="0679AC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8">
            <a:extLst>
              <a:ext uri="{FF2B5EF4-FFF2-40B4-BE49-F238E27FC236}">
                <a16:creationId xmlns:a16="http://schemas.microsoft.com/office/drawing/2014/main" id="{8C6FC831-7423-4C62-A87C-B2A1C56CCE66}"/>
              </a:ext>
            </a:extLst>
          </p:cNvPr>
          <p:cNvCxnSpPr>
            <a:cxnSpLocks/>
          </p:cNvCxnSpPr>
          <p:nvPr/>
        </p:nvCxnSpPr>
        <p:spPr>
          <a:xfrm>
            <a:off x="574204" y="5441726"/>
            <a:ext cx="3007196" cy="0"/>
          </a:xfrm>
          <a:prstGeom prst="straightConnector1">
            <a:avLst/>
          </a:prstGeom>
          <a:ln w="57150">
            <a:solidFill>
              <a:srgbClr val="0679AC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9">
            <a:extLst>
              <a:ext uri="{FF2B5EF4-FFF2-40B4-BE49-F238E27FC236}">
                <a16:creationId xmlns:a16="http://schemas.microsoft.com/office/drawing/2014/main" id="{55D4D336-5F34-45A3-9A42-4006D258D7EF}"/>
              </a:ext>
            </a:extLst>
          </p:cNvPr>
          <p:cNvGrpSpPr>
            <a:grpSpLocks/>
          </p:cNvGrpSpPr>
          <p:nvPr/>
        </p:nvGrpSpPr>
        <p:grpSpPr bwMode="auto">
          <a:xfrm>
            <a:off x="778991" y="3085199"/>
            <a:ext cx="2357431" cy="2164439"/>
            <a:chOff x="4621873" y="2793991"/>
            <a:chExt cx="2476499" cy="2549517"/>
          </a:xfrm>
        </p:grpSpPr>
        <p:sp>
          <p:nvSpPr>
            <p:cNvPr id="16" name="Vrije vorm 16">
              <a:extLst>
                <a:ext uri="{FF2B5EF4-FFF2-40B4-BE49-F238E27FC236}">
                  <a16:creationId xmlns:a16="http://schemas.microsoft.com/office/drawing/2014/main" id="{2E00BEE4-7A9C-4173-A7C3-FE3C4C31DEA0}"/>
                </a:ext>
              </a:extLst>
            </p:cNvPr>
            <p:cNvSpPr/>
            <p:nvPr/>
          </p:nvSpPr>
          <p:spPr>
            <a:xfrm>
              <a:off x="4636690" y="2815166"/>
              <a:ext cx="2448982" cy="2528342"/>
            </a:xfrm>
            <a:custGeom>
              <a:avLst/>
              <a:gdLst>
                <a:gd name="connsiteX0" fmla="*/ 0 w 2891117"/>
                <a:gd name="connsiteY0" fmla="*/ 0 h 2528047"/>
                <a:gd name="connsiteX1" fmla="*/ 457200 w 2891117"/>
                <a:gd name="connsiteY1" fmla="*/ 1479177 h 2528047"/>
                <a:gd name="connsiteX2" fmla="*/ 1385047 w 2891117"/>
                <a:gd name="connsiteY2" fmla="*/ 2286000 h 2528047"/>
                <a:gd name="connsiteX3" fmla="*/ 2891117 w 2891117"/>
                <a:gd name="connsiteY3" fmla="*/ 2528047 h 252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1117" h="2528047">
                  <a:moveTo>
                    <a:pt x="0" y="0"/>
                  </a:moveTo>
                  <a:cubicBezTo>
                    <a:pt x="113179" y="549088"/>
                    <a:pt x="226359" y="1098177"/>
                    <a:pt x="457200" y="1479177"/>
                  </a:cubicBezTo>
                  <a:cubicBezTo>
                    <a:pt x="688041" y="1860177"/>
                    <a:pt x="979394" y="2111188"/>
                    <a:pt x="1385047" y="2286000"/>
                  </a:cubicBezTo>
                  <a:cubicBezTo>
                    <a:pt x="1790700" y="2460812"/>
                    <a:pt x="2340908" y="2494429"/>
                    <a:pt x="2891117" y="2528047"/>
                  </a:cubicBezTo>
                </a:path>
              </a:pathLst>
            </a:cu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Vrije vorm 10">
              <a:extLst>
                <a:ext uri="{FF2B5EF4-FFF2-40B4-BE49-F238E27FC236}">
                  <a16:creationId xmlns:a16="http://schemas.microsoft.com/office/drawing/2014/main" id="{58C0CCD9-8CA1-417E-A3CB-4F66783CE622}"/>
                </a:ext>
              </a:extLst>
            </p:cNvPr>
            <p:cNvSpPr/>
            <p:nvPr/>
          </p:nvSpPr>
          <p:spPr>
            <a:xfrm>
              <a:off x="4683257" y="2804579"/>
              <a:ext cx="2402415" cy="2471167"/>
            </a:xfrm>
            <a:custGeom>
              <a:avLst/>
              <a:gdLst>
                <a:gd name="connsiteX0" fmla="*/ 0 w 2314001"/>
                <a:gd name="connsiteY0" fmla="*/ 34790 h 2470097"/>
                <a:gd name="connsiteX1" fmla="*/ 104391 w 2314001"/>
                <a:gd name="connsiteY1" fmla="*/ 608827 h 2470097"/>
                <a:gd name="connsiteX2" fmla="*/ 208782 w 2314001"/>
                <a:gd name="connsiteY2" fmla="*/ 974123 h 2470097"/>
                <a:gd name="connsiteX3" fmla="*/ 400166 w 2314001"/>
                <a:gd name="connsiteY3" fmla="*/ 1495974 h 2470097"/>
                <a:gd name="connsiteX4" fmla="*/ 626346 w 2314001"/>
                <a:gd name="connsiteY4" fmla="*/ 1809085 h 2470097"/>
                <a:gd name="connsiteX5" fmla="*/ 904722 w 2314001"/>
                <a:gd name="connsiteY5" fmla="*/ 2104801 h 2470097"/>
                <a:gd name="connsiteX6" fmla="*/ 1148301 w 2314001"/>
                <a:gd name="connsiteY6" fmla="*/ 2226567 h 2470097"/>
                <a:gd name="connsiteX7" fmla="*/ 1391880 w 2314001"/>
                <a:gd name="connsiteY7" fmla="*/ 2348332 h 2470097"/>
                <a:gd name="connsiteX8" fmla="*/ 1826843 w 2314001"/>
                <a:gd name="connsiteY8" fmla="*/ 2435307 h 2470097"/>
                <a:gd name="connsiteX9" fmla="*/ 2314001 w 2314001"/>
                <a:gd name="connsiteY9" fmla="*/ 2470097 h 2470097"/>
                <a:gd name="connsiteX10" fmla="*/ 2314001 w 2314001"/>
                <a:gd name="connsiteY10" fmla="*/ 0 h 2470097"/>
                <a:gd name="connsiteX11" fmla="*/ 52196 w 2314001"/>
                <a:gd name="connsiteY11" fmla="*/ 17395 h 2470097"/>
                <a:gd name="connsiteX12" fmla="*/ 0 w 2314001"/>
                <a:gd name="connsiteY12" fmla="*/ 34790 h 247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14001" h="2470097">
                  <a:moveTo>
                    <a:pt x="0" y="34790"/>
                  </a:moveTo>
                  <a:lnTo>
                    <a:pt x="104391" y="608827"/>
                  </a:lnTo>
                  <a:lnTo>
                    <a:pt x="208782" y="974123"/>
                  </a:lnTo>
                  <a:lnTo>
                    <a:pt x="400166" y="1495974"/>
                  </a:lnTo>
                  <a:lnTo>
                    <a:pt x="626346" y="1809085"/>
                  </a:lnTo>
                  <a:lnTo>
                    <a:pt x="904722" y="2104801"/>
                  </a:lnTo>
                  <a:lnTo>
                    <a:pt x="1148301" y="2226567"/>
                  </a:lnTo>
                  <a:lnTo>
                    <a:pt x="1391880" y="2348332"/>
                  </a:lnTo>
                  <a:lnTo>
                    <a:pt x="1826843" y="2435307"/>
                  </a:lnTo>
                  <a:lnTo>
                    <a:pt x="2314001" y="2470097"/>
                  </a:lnTo>
                  <a:lnTo>
                    <a:pt x="2314001" y="0"/>
                  </a:lnTo>
                  <a:lnTo>
                    <a:pt x="52196" y="17395"/>
                  </a:lnTo>
                  <a:lnTo>
                    <a:pt x="0" y="34790"/>
                  </a:lnTo>
                  <a:close/>
                </a:path>
              </a:pathLst>
            </a:custGeom>
            <a:pattFill prst="pct10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0C53B6E0-C872-460B-9365-427AE82145DE}"/>
                </a:ext>
              </a:extLst>
            </p:cNvPr>
            <p:cNvCxnSpPr/>
            <p:nvPr/>
          </p:nvCxnSpPr>
          <p:spPr>
            <a:xfrm>
              <a:off x="7085672" y="2793991"/>
              <a:ext cx="0" cy="2549517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7FD31057-2208-42D6-AF34-751898117AD8}"/>
                </a:ext>
              </a:extLst>
            </p:cNvPr>
            <p:cNvCxnSpPr/>
            <p:nvPr/>
          </p:nvCxnSpPr>
          <p:spPr>
            <a:xfrm flipV="1">
              <a:off x="4621873" y="2804579"/>
              <a:ext cx="2476499" cy="10587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006A7A9-5A80-41BD-8D13-CC22EAAF48E4}"/>
              </a:ext>
            </a:extLst>
          </p:cNvPr>
          <p:cNvSpPr txBox="1"/>
          <p:nvPr/>
        </p:nvSpPr>
        <p:spPr>
          <a:xfrm>
            <a:off x="47969" y="3103176"/>
            <a:ext cx="461665" cy="190263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hr-HR"/>
              <a:t>Složenost proizvoda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A2A3F5-998B-4023-B216-8283C482435C}"/>
              </a:ext>
            </a:extLst>
          </p:cNvPr>
          <p:cNvSpPr txBox="1"/>
          <p:nvPr/>
        </p:nvSpPr>
        <p:spPr>
          <a:xfrm>
            <a:off x="1028894" y="5477133"/>
            <a:ext cx="1857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/>
              <a:t>Tehnički životni vijek</a:t>
            </a:r>
          </a:p>
        </p:txBody>
      </p:sp>
    </p:spTree>
    <p:extLst>
      <p:ext uri="{BB962C8B-B14F-4D97-AF65-F5344CB8AC3E}">
        <p14:creationId xmlns:p14="http://schemas.microsoft.com/office/powerpoint/2010/main" val="1330942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382A67-7D64-412A-B226-B04E46C6F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5. modul – Zelena javna nabava i kružno gospodarstvo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3933C-673A-4215-9E77-D24BAACF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17</a:t>
            </a:fld>
            <a:endParaRPr lang="en-I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B71EF5B-AAF1-47ED-8423-050C8BCF2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/>
              <a:t>Neki primjeri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5D2120-3F10-4DCA-89EF-945A3ABF60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9368" y="1049889"/>
            <a:ext cx="7992119" cy="575270"/>
          </a:xfrm>
        </p:spPr>
        <p:txBody>
          <a:bodyPr/>
          <a:lstStyle/>
          <a:p>
            <a:r>
              <a:rPr lang="hr-HR" dirty="0"/>
              <a:t>Složenost proizvoda naspram tehničkog životnog vijeka</a:t>
            </a:r>
          </a:p>
        </p:txBody>
      </p:sp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99F5CEDF-A1EF-4508-B839-166F2BB229F4}"/>
              </a:ext>
            </a:extLst>
          </p:cNvPr>
          <p:cNvSpPr txBox="1">
            <a:spLocks/>
          </p:cNvSpPr>
          <p:nvPr/>
        </p:nvSpPr>
        <p:spPr>
          <a:xfrm>
            <a:off x="179512" y="2280922"/>
            <a:ext cx="3984625" cy="305079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hr-HR"/>
              <a:t>Dobra prilagođenost kružnoj nabavi:</a:t>
            </a:r>
          </a:p>
          <a:p>
            <a:pPr marL="738188" lvl="1" indent="-34290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hr-HR" sz="2000">
                <a:solidFill>
                  <a:srgbClr val="535353"/>
                </a:solidFill>
              </a:rPr>
              <a:t>Prosječna složenost proizvoda</a:t>
            </a:r>
          </a:p>
          <a:p>
            <a:pPr marL="795338" lvl="2" indent="0">
              <a:spcBef>
                <a:spcPct val="0"/>
              </a:spcBef>
              <a:buNone/>
            </a:pPr>
            <a:r>
              <a:rPr lang="hr-HR" sz="2000">
                <a:solidFill>
                  <a:srgbClr val="535353"/>
                </a:solidFill>
              </a:rPr>
              <a:t>npr. namještaj</a:t>
            </a:r>
          </a:p>
          <a:p>
            <a:pPr marL="738188" lvl="1" indent="-34290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hr-HR" sz="2000">
                <a:solidFill>
                  <a:srgbClr val="535353"/>
                </a:solidFill>
              </a:rPr>
              <a:t>Prosječan tehnički životni vijek</a:t>
            </a:r>
          </a:p>
          <a:p>
            <a:pPr marL="795338" lvl="2" indent="0">
              <a:spcBef>
                <a:spcPct val="0"/>
              </a:spcBef>
              <a:buNone/>
            </a:pPr>
            <a:r>
              <a:rPr lang="hr-HR" sz="2000">
                <a:solidFill>
                  <a:srgbClr val="535353"/>
                </a:solidFill>
              </a:rPr>
              <a:t>npr. radna odjeća</a:t>
            </a:r>
          </a:p>
          <a:p>
            <a:pPr marL="1138238" lvl="2" indent="-342900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nl-NL" altLang="nl-NL" sz="1600" dirty="0">
              <a:solidFill>
                <a:srgbClr val="535353"/>
              </a:solidFill>
            </a:endParaRPr>
          </a:p>
        </p:txBody>
      </p:sp>
      <p:cxnSp>
        <p:nvCxnSpPr>
          <p:cNvPr id="11" name="Straight Arrow Connector 7">
            <a:extLst>
              <a:ext uri="{FF2B5EF4-FFF2-40B4-BE49-F238E27FC236}">
                <a16:creationId xmlns:a16="http://schemas.microsoft.com/office/drawing/2014/main" id="{04395E3C-D348-4A35-BC23-BDE26990C0A6}"/>
              </a:ext>
            </a:extLst>
          </p:cNvPr>
          <p:cNvCxnSpPr/>
          <p:nvPr/>
        </p:nvCxnSpPr>
        <p:spPr>
          <a:xfrm flipV="1">
            <a:off x="4638800" y="2376172"/>
            <a:ext cx="0" cy="3213100"/>
          </a:xfrm>
          <a:prstGeom prst="straightConnector1">
            <a:avLst/>
          </a:prstGeom>
          <a:ln w="57150">
            <a:solidFill>
              <a:srgbClr val="0679AC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8">
            <a:extLst>
              <a:ext uri="{FF2B5EF4-FFF2-40B4-BE49-F238E27FC236}">
                <a16:creationId xmlns:a16="http://schemas.microsoft.com/office/drawing/2014/main" id="{42E72FDF-A908-4010-A865-60DBD2551C84}"/>
              </a:ext>
            </a:extLst>
          </p:cNvPr>
          <p:cNvCxnSpPr>
            <a:cxnSpLocks/>
          </p:cNvCxnSpPr>
          <p:nvPr/>
        </p:nvCxnSpPr>
        <p:spPr>
          <a:xfrm>
            <a:off x="4638800" y="5581335"/>
            <a:ext cx="3581400" cy="7937"/>
          </a:xfrm>
          <a:prstGeom prst="straightConnector1">
            <a:avLst/>
          </a:prstGeom>
          <a:ln w="57150">
            <a:solidFill>
              <a:srgbClr val="0679AC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9">
            <a:extLst>
              <a:ext uri="{FF2B5EF4-FFF2-40B4-BE49-F238E27FC236}">
                <a16:creationId xmlns:a16="http://schemas.microsoft.com/office/drawing/2014/main" id="{BD4242AA-9563-49E5-9598-4BC7FB89F4E4}"/>
              </a:ext>
            </a:extLst>
          </p:cNvPr>
          <p:cNvGrpSpPr>
            <a:grpSpLocks/>
          </p:cNvGrpSpPr>
          <p:nvPr/>
        </p:nvGrpSpPr>
        <p:grpSpPr bwMode="auto">
          <a:xfrm>
            <a:off x="4843587" y="3224808"/>
            <a:ext cx="2357431" cy="2164439"/>
            <a:chOff x="4621873" y="2793991"/>
            <a:chExt cx="2476499" cy="2549517"/>
          </a:xfrm>
        </p:grpSpPr>
        <p:sp>
          <p:nvSpPr>
            <p:cNvPr id="14" name="Vrije vorm 16">
              <a:extLst>
                <a:ext uri="{FF2B5EF4-FFF2-40B4-BE49-F238E27FC236}">
                  <a16:creationId xmlns:a16="http://schemas.microsoft.com/office/drawing/2014/main" id="{60F07E8B-C143-48A3-8C0B-FDD8BEB4DCCA}"/>
                </a:ext>
              </a:extLst>
            </p:cNvPr>
            <p:cNvSpPr/>
            <p:nvPr/>
          </p:nvSpPr>
          <p:spPr>
            <a:xfrm>
              <a:off x="4636690" y="2815166"/>
              <a:ext cx="2448982" cy="2528342"/>
            </a:xfrm>
            <a:custGeom>
              <a:avLst/>
              <a:gdLst>
                <a:gd name="connsiteX0" fmla="*/ 0 w 2891117"/>
                <a:gd name="connsiteY0" fmla="*/ 0 h 2528047"/>
                <a:gd name="connsiteX1" fmla="*/ 457200 w 2891117"/>
                <a:gd name="connsiteY1" fmla="*/ 1479177 h 2528047"/>
                <a:gd name="connsiteX2" fmla="*/ 1385047 w 2891117"/>
                <a:gd name="connsiteY2" fmla="*/ 2286000 h 2528047"/>
                <a:gd name="connsiteX3" fmla="*/ 2891117 w 2891117"/>
                <a:gd name="connsiteY3" fmla="*/ 2528047 h 252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1117" h="2528047">
                  <a:moveTo>
                    <a:pt x="0" y="0"/>
                  </a:moveTo>
                  <a:cubicBezTo>
                    <a:pt x="113179" y="549088"/>
                    <a:pt x="226359" y="1098177"/>
                    <a:pt x="457200" y="1479177"/>
                  </a:cubicBezTo>
                  <a:cubicBezTo>
                    <a:pt x="688041" y="1860177"/>
                    <a:pt x="979394" y="2111188"/>
                    <a:pt x="1385047" y="2286000"/>
                  </a:cubicBezTo>
                  <a:cubicBezTo>
                    <a:pt x="1790700" y="2460812"/>
                    <a:pt x="2340908" y="2494429"/>
                    <a:pt x="2891117" y="2528047"/>
                  </a:cubicBezTo>
                </a:path>
              </a:pathLst>
            </a:cu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Vrije vorm 10">
              <a:extLst>
                <a:ext uri="{FF2B5EF4-FFF2-40B4-BE49-F238E27FC236}">
                  <a16:creationId xmlns:a16="http://schemas.microsoft.com/office/drawing/2014/main" id="{231078B1-3FDE-470F-9B5D-D952A7CF0E60}"/>
                </a:ext>
              </a:extLst>
            </p:cNvPr>
            <p:cNvSpPr/>
            <p:nvPr/>
          </p:nvSpPr>
          <p:spPr>
            <a:xfrm>
              <a:off x="4683257" y="2804579"/>
              <a:ext cx="2402415" cy="2471167"/>
            </a:xfrm>
            <a:custGeom>
              <a:avLst/>
              <a:gdLst>
                <a:gd name="connsiteX0" fmla="*/ 0 w 2314001"/>
                <a:gd name="connsiteY0" fmla="*/ 34790 h 2470097"/>
                <a:gd name="connsiteX1" fmla="*/ 104391 w 2314001"/>
                <a:gd name="connsiteY1" fmla="*/ 608827 h 2470097"/>
                <a:gd name="connsiteX2" fmla="*/ 208782 w 2314001"/>
                <a:gd name="connsiteY2" fmla="*/ 974123 h 2470097"/>
                <a:gd name="connsiteX3" fmla="*/ 400166 w 2314001"/>
                <a:gd name="connsiteY3" fmla="*/ 1495974 h 2470097"/>
                <a:gd name="connsiteX4" fmla="*/ 626346 w 2314001"/>
                <a:gd name="connsiteY4" fmla="*/ 1809085 h 2470097"/>
                <a:gd name="connsiteX5" fmla="*/ 904722 w 2314001"/>
                <a:gd name="connsiteY5" fmla="*/ 2104801 h 2470097"/>
                <a:gd name="connsiteX6" fmla="*/ 1148301 w 2314001"/>
                <a:gd name="connsiteY6" fmla="*/ 2226567 h 2470097"/>
                <a:gd name="connsiteX7" fmla="*/ 1391880 w 2314001"/>
                <a:gd name="connsiteY7" fmla="*/ 2348332 h 2470097"/>
                <a:gd name="connsiteX8" fmla="*/ 1826843 w 2314001"/>
                <a:gd name="connsiteY8" fmla="*/ 2435307 h 2470097"/>
                <a:gd name="connsiteX9" fmla="*/ 2314001 w 2314001"/>
                <a:gd name="connsiteY9" fmla="*/ 2470097 h 2470097"/>
                <a:gd name="connsiteX10" fmla="*/ 2314001 w 2314001"/>
                <a:gd name="connsiteY10" fmla="*/ 0 h 2470097"/>
                <a:gd name="connsiteX11" fmla="*/ 52196 w 2314001"/>
                <a:gd name="connsiteY11" fmla="*/ 17395 h 2470097"/>
                <a:gd name="connsiteX12" fmla="*/ 0 w 2314001"/>
                <a:gd name="connsiteY12" fmla="*/ 34790 h 247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14001" h="2470097">
                  <a:moveTo>
                    <a:pt x="0" y="34790"/>
                  </a:moveTo>
                  <a:lnTo>
                    <a:pt x="104391" y="608827"/>
                  </a:lnTo>
                  <a:lnTo>
                    <a:pt x="208782" y="974123"/>
                  </a:lnTo>
                  <a:lnTo>
                    <a:pt x="400166" y="1495974"/>
                  </a:lnTo>
                  <a:lnTo>
                    <a:pt x="626346" y="1809085"/>
                  </a:lnTo>
                  <a:lnTo>
                    <a:pt x="904722" y="2104801"/>
                  </a:lnTo>
                  <a:lnTo>
                    <a:pt x="1148301" y="2226567"/>
                  </a:lnTo>
                  <a:lnTo>
                    <a:pt x="1391880" y="2348332"/>
                  </a:lnTo>
                  <a:lnTo>
                    <a:pt x="1826843" y="2435307"/>
                  </a:lnTo>
                  <a:lnTo>
                    <a:pt x="2314001" y="2470097"/>
                  </a:lnTo>
                  <a:lnTo>
                    <a:pt x="2314001" y="0"/>
                  </a:lnTo>
                  <a:lnTo>
                    <a:pt x="52196" y="17395"/>
                  </a:lnTo>
                  <a:lnTo>
                    <a:pt x="0" y="34790"/>
                  </a:lnTo>
                  <a:close/>
                </a:path>
              </a:pathLst>
            </a:custGeom>
            <a:pattFill prst="pct10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6" name="Rechte verbindingslijn 17">
              <a:extLst>
                <a:ext uri="{FF2B5EF4-FFF2-40B4-BE49-F238E27FC236}">
                  <a16:creationId xmlns:a16="http://schemas.microsoft.com/office/drawing/2014/main" id="{384847CD-96E0-4A75-A8CB-78CC052600C6}"/>
                </a:ext>
              </a:extLst>
            </p:cNvPr>
            <p:cNvCxnSpPr/>
            <p:nvPr/>
          </p:nvCxnSpPr>
          <p:spPr>
            <a:xfrm>
              <a:off x="7085672" y="2793991"/>
              <a:ext cx="0" cy="2549517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8">
              <a:extLst>
                <a:ext uri="{FF2B5EF4-FFF2-40B4-BE49-F238E27FC236}">
                  <a16:creationId xmlns:a16="http://schemas.microsoft.com/office/drawing/2014/main" id="{3BCE7C2D-DAF8-44F1-9E45-7D9661B0D787}"/>
                </a:ext>
              </a:extLst>
            </p:cNvPr>
            <p:cNvCxnSpPr/>
            <p:nvPr/>
          </p:nvCxnSpPr>
          <p:spPr>
            <a:xfrm flipV="1">
              <a:off x="4621873" y="2804579"/>
              <a:ext cx="2476499" cy="10587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4">
            <a:extLst>
              <a:ext uri="{FF2B5EF4-FFF2-40B4-BE49-F238E27FC236}">
                <a16:creationId xmlns:a16="http://schemas.microsoft.com/office/drawing/2014/main" id="{864C6E76-7EB2-425A-8A56-DEA7DB166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8799" y="4784563"/>
            <a:ext cx="725136" cy="72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5">
            <a:extLst>
              <a:ext uri="{FF2B5EF4-FFF2-40B4-BE49-F238E27FC236}">
                <a16:creationId xmlns:a16="http://schemas.microsoft.com/office/drawing/2014/main" id="{4C19E6AC-C70E-46DA-82CA-BB1815017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7963" y="3598603"/>
            <a:ext cx="787093" cy="106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8">
            <a:extLst>
              <a:ext uri="{FF2B5EF4-FFF2-40B4-BE49-F238E27FC236}">
                <a16:creationId xmlns:a16="http://schemas.microsoft.com/office/drawing/2014/main" id="{10B97AFA-DA6D-4920-8C79-19AE5296A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2749" y="2034449"/>
            <a:ext cx="1330526" cy="103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9">
            <a:extLst>
              <a:ext uri="{FF2B5EF4-FFF2-40B4-BE49-F238E27FC236}">
                <a16:creationId xmlns:a16="http://schemas.microsoft.com/office/drawing/2014/main" id="{326763A0-69B2-4B63-821E-EAE09CA72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9673" y="3041538"/>
            <a:ext cx="1114417" cy="85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Afbeeldingsresultaat voor veiligheidshesje">
            <a:extLst>
              <a:ext uri="{FF2B5EF4-FFF2-40B4-BE49-F238E27FC236}">
                <a16:creationId xmlns:a16="http://schemas.microsoft.com/office/drawing/2014/main" id="{2FFA9E6D-56DC-455A-8E58-99389A3F8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0080" y="4275091"/>
            <a:ext cx="609858" cy="87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arge building in the city&#10;&#10;Description generated with very high confidence">
            <a:extLst>
              <a:ext uri="{FF2B5EF4-FFF2-40B4-BE49-F238E27FC236}">
                <a16:creationId xmlns:a16="http://schemas.microsoft.com/office/drawing/2014/main" id="{079472FA-C345-4B50-9E83-C3D20AA388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67" y="2302459"/>
            <a:ext cx="1134533" cy="7896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EA432B-A500-44D8-B742-14882C397339}"/>
              </a:ext>
            </a:extLst>
          </p:cNvPr>
          <p:cNvSpPr txBox="1"/>
          <p:nvPr/>
        </p:nvSpPr>
        <p:spPr>
          <a:xfrm>
            <a:off x="4064596" y="3031403"/>
            <a:ext cx="461665" cy="190263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hr-HR"/>
              <a:t>Složenost proizvoda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62D978-59A6-4ED9-8045-6D101E640CC2}"/>
              </a:ext>
            </a:extLst>
          </p:cNvPr>
          <p:cNvSpPr txBox="1"/>
          <p:nvPr/>
        </p:nvSpPr>
        <p:spPr>
          <a:xfrm>
            <a:off x="5438012" y="5616742"/>
            <a:ext cx="1857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/>
              <a:t>Tehnički životni vijek</a:t>
            </a:r>
          </a:p>
        </p:txBody>
      </p:sp>
    </p:spTree>
    <p:extLst>
      <p:ext uri="{BB962C8B-B14F-4D97-AF65-F5344CB8AC3E}">
        <p14:creationId xmlns:p14="http://schemas.microsoft.com/office/powerpoint/2010/main" val="3887077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5. modul – Zelena javna nabava i kružno gospodarstvo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200"/>
              <a:t>Zaključci</a:t>
            </a:r>
          </a:p>
        </p:txBody>
      </p:sp>
      <p:pic>
        <p:nvPicPr>
          <p:cNvPr id="8" name="Picture 7" descr="g46424.png"/>
          <p:cNvPicPr>
            <a:picLocks noChangeAspect="1"/>
          </p:cNvPicPr>
          <p:nvPr/>
        </p:nvPicPr>
        <p:blipFill>
          <a:blip r:embed="rId3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10852" y="5409219"/>
            <a:ext cx="1080121" cy="14401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21739C6-51B4-4C4C-AE44-3119998B5107}"/>
              </a:ext>
            </a:extLst>
          </p:cNvPr>
          <p:cNvSpPr txBox="1">
            <a:spLocks/>
          </p:cNvSpPr>
          <p:nvPr/>
        </p:nvSpPr>
        <p:spPr>
          <a:xfrm>
            <a:off x="529208" y="1206386"/>
            <a:ext cx="4042792" cy="373477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92500"/>
          </a:bodyPr>
          <a:lstStyle>
            <a:lvl1pPr marL="920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0" dirty="0">
                <a:solidFill>
                  <a:schemeClr val="tx1"/>
                </a:solidFill>
              </a:rPr>
              <a:t>Tri ključne točke:</a:t>
            </a:r>
          </a:p>
          <a:p>
            <a:pPr marL="434975" indent="-342900">
              <a:buFont typeface="Arial" panose="020B0604020202020204" pitchFamily="34" charset="0"/>
              <a:buChar char="•"/>
            </a:pPr>
            <a:r>
              <a:rPr lang="hr-HR" b="0" dirty="0">
                <a:solidFill>
                  <a:schemeClr val="tx1"/>
                </a:solidFill>
              </a:rPr>
              <a:t>Obrada – osporite potrebu, imajte na umu kružnost od ranih faza i surađujte</a:t>
            </a:r>
          </a:p>
          <a:p>
            <a:pPr marL="434975" indent="-342900">
              <a:buFont typeface="Arial" panose="020B0604020202020204" pitchFamily="34" charset="0"/>
              <a:buChar char="•"/>
            </a:pPr>
            <a:r>
              <a:rPr lang="hr-HR" b="0" dirty="0">
                <a:solidFill>
                  <a:schemeClr val="tx1"/>
                </a:solidFill>
              </a:rPr>
              <a:t>Tehnička – angažiranje tržišta kako bi ono shvatilo što je moguće kao i što je dostupno</a:t>
            </a:r>
          </a:p>
          <a:p>
            <a:pPr marL="434975" indent="-342900">
              <a:buFont typeface="Arial" panose="020B0604020202020204" pitchFamily="34" charset="0"/>
              <a:buChar char="•"/>
            </a:pPr>
            <a:r>
              <a:rPr lang="hr-HR" b="0">
                <a:solidFill>
                  <a:schemeClr val="tx1"/>
                </a:solidFill>
              </a:rPr>
              <a:t>Financije – kružni poslovni modeli pomažu u olakšavanju kružne nabave </a:t>
            </a: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608934" y="4944830"/>
            <a:ext cx="7848872" cy="108012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182563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1100" b="0" i="0" u="none" strike="noStrike" cap="none" normalizeH="0" baseline="0" noProof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+mn-lt"/>
                <a:ea typeface="+mn-ea"/>
                <a:cs typeface="+mn-cs"/>
              </a:rPr>
              <a:t>Priručnik je za Europsku komisiju razvilo vijeće ICLEI – Lokalne vlasti za održivost</a:t>
            </a:r>
          </a:p>
          <a:p>
            <a:pPr marL="182563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r-HR" sz="1100" b="1">
                <a:solidFill>
                  <a:schemeClr val="accent1"/>
                </a:solidFill>
              </a:rPr>
              <a:t>Autor modula: </a:t>
            </a:r>
            <a:r>
              <a:rPr lang="hr-HR" sz="1100">
                <a:solidFill>
                  <a:schemeClr val="accent1"/>
                </a:solidFill>
              </a:rPr>
              <a:t>Sustainable Global Resources</a:t>
            </a:r>
          </a:p>
          <a:p>
            <a:pPr marL="182563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1100" b="1" i="0" u="none" strike="noStrike" cap="none" normalizeH="0" baseline="0" noProof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+mn-lt"/>
                <a:ea typeface="+mn-ea"/>
                <a:cs typeface="+mn-cs"/>
              </a:rPr>
              <a:t>Vlasnik, urednik: </a:t>
            </a:r>
            <a:r>
              <a:rPr kumimoji="0" lang="hr-HR" sz="1100" b="0" i="0" u="none" strike="noStrike" cap="none" normalizeH="0" baseline="0" noProof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+mn-lt"/>
                <a:ea typeface="+mn-ea"/>
                <a:cs typeface="+mn-cs"/>
              </a:rPr>
              <a:t>Europska komisija, GU za okoliš, 2019.</a:t>
            </a:r>
          </a:p>
          <a:p>
            <a:pPr marL="182563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r-HR" sz="1100" b="1">
                <a:solidFill>
                  <a:schemeClr val="accent1"/>
                </a:solidFill>
              </a:rPr>
              <a:t>Fotografije: </a:t>
            </a:r>
            <a:r>
              <a:rPr lang="hr-HR" sz="1100">
                <a:solidFill>
                  <a:schemeClr val="accent1"/>
                </a:solidFill>
              </a:rPr>
              <a:t>preuzete sa stranice Pixabay.com posredstvom mreže Creative Commons CCO</a:t>
            </a:r>
          </a:p>
          <a:p>
            <a:pPr marL="182563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1100" b="1" i="0" u="none" strike="noStrike" cap="none" normalizeH="0" baseline="0" noProof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+mn-lt"/>
                <a:ea typeface="+mn-ea"/>
                <a:cs typeface="+mn-cs"/>
              </a:rPr>
              <a:t>Odricanje od odgovornosti: </a:t>
            </a:r>
            <a:r>
              <a:rPr kumimoji="0" lang="hr-HR" sz="1100" b="0" i="0" u="none" strike="noStrike" cap="none" normalizeH="0" baseline="0" noProof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+mn-lt"/>
                <a:ea typeface="+mn-ea"/>
                <a:cs typeface="+mn-cs"/>
              </a:rPr>
              <a:t>Ovaj priručnik okvirni je dokument službi Komisije i ni na koji se način ne može smatrati obvezujućim za ovu ustanovu. </a:t>
            </a:r>
            <a:r>
              <a:rPr kumimoji="0" lang="hr-HR" sz="1100" i="0" u="none" strike="noStrike" cap="none" normalizeH="0" noProof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+mn-lt"/>
                <a:ea typeface="+mn-ea"/>
                <a:cs typeface="+mn-cs"/>
              </a:rPr>
              <a:t>Ni Europska komisija ni bilo koja osoba koja djeluje u njezino ime nisu odgovorni za potencijalnu upotrebu informacija iz ovog dokumenta.</a:t>
            </a:r>
          </a:p>
        </p:txBody>
      </p:sp>
      <p:sp>
        <p:nvSpPr>
          <p:cNvPr id="11" name="Content Placeholder 20"/>
          <p:cNvSpPr>
            <a:spLocks noGrp="1"/>
          </p:cNvSpPr>
          <p:nvPr>
            <p:ph sz="half" idx="2"/>
          </p:nvPr>
        </p:nvSpPr>
        <p:spPr>
          <a:xfrm>
            <a:off x="5940152" y="1282353"/>
            <a:ext cx="2520280" cy="301074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hr-HR" b="1"/>
              <a:t>Služba za pomoć o zelenoj javnoj nabavi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hr-HR"/>
              <a:t>Za dodatnu podršku u vezi sa zelenom javnom nabavom, obratite se EU-ovoj besplatnoj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r-HR"/>
              <a:t> </a:t>
            </a:r>
            <a:r>
              <a:rPr lang="hr-HR" b="1">
                <a:hlinkClick r:id="rId4"/>
              </a:rPr>
              <a:t>Službi za pomoć</a:t>
            </a:r>
          </a:p>
          <a:p>
            <a:pPr marL="0" indent="0">
              <a:buNone/>
            </a:pPr>
            <a:endParaRPr lang="en-I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DF610-95E4-4D46-B96C-4D9FBF39C128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srgbClr val="484847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srgbClr val="484847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sz="3200" dirty="0">
                <a:solidFill>
                  <a:schemeClr val="tx2"/>
                </a:solidFill>
              </a:rPr>
              <a:t>Priručnik za osposobljavanje za zelenu javnu nabavu</a:t>
            </a:r>
          </a:p>
        </p:txBody>
      </p:sp>
      <p:grpSp>
        <p:nvGrpSpPr>
          <p:cNvPr id="3" name="Group 7"/>
          <p:cNvGrpSpPr/>
          <p:nvPr/>
        </p:nvGrpSpPr>
        <p:grpSpPr>
          <a:xfrm>
            <a:off x="1045386" y="1620712"/>
            <a:ext cx="2880000" cy="941984"/>
            <a:chOff x="467544" y="1844824"/>
            <a:chExt cx="2304256" cy="1159319"/>
          </a:xfrm>
        </p:grpSpPr>
        <p:pic>
          <p:nvPicPr>
            <p:cNvPr id="9" name="Picture 8" descr="test.png"/>
            <p:cNvPicPr>
              <a:picLocks noChangeAspect="1"/>
            </p:cNvPicPr>
            <p:nvPr/>
          </p:nvPicPr>
          <p:blipFill>
            <a:blip r:embed="rId3" cstate="print"/>
            <a:srcRect l="33663"/>
            <a:stretch>
              <a:fillRect/>
            </a:stretch>
          </p:blipFill>
          <p:spPr>
            <a:xfrm>
              <a:off x="467544" y="1844825"/>
              <a:ext cx="2304256" cy="1159318"/>
            </a:xfrm>
            <a:prstGeom prst="roundRect">
              <a:avLst/>
            </a:prstGeom>
            <a:noFill/>
            <a:ln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467544" y="1844824"/>
              <a:ext cx="2304256" cy="1152128"/>
            </a:xfrm>
            <a:prstGeom prst="roundRect">
              <a:avLst/>
            </a:prstGeom>
            <a:solidFill>
              <a:srgbClr val="7F7F7F">
                <a:alpha val="10196"/>
              </a:srgb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200" b="0" i="0" u="none" strike="noStrike" cap="none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Calibri"/>
                  <a:ea typeface="+mn-ea"/>
                  <a:cs typeface="+mn-cs"/>
                </a:rPr>
                <a:t>1. modul: Uvod</a:t>
              </a:r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1045386" y="2623481"/>
            <a:ext cx="2880001" cy="1085370"/>
            <a:chOff x="451189" y="273858"/>
            <a:chExt cx="2304256" cy="1344125"/>
          </a:xfrm>
        </p:grpSpPr>
        <p:pic>
          <p:nvPicPr>
            <p:cNvPr id="20" name="Picture 19" descr="test.png"/>
            <p:cNvPicPr>
              <a:picLocks noChangeAspect="1"/>
            </p:cNvPicPr>
            <p:nvPr/>
          </p:nvPicPr>
          <p:blipFill>
            <a:blip r:embed="rId3" cstate="print"/>
            <a:srcRect l="33663"/>
            <a:stretch>
              <a:fillRect/>
            </a:stretch>
          </p:blipFill>
          <p:spPr>
            <a:xfrm>
              <a:off x="451189" y="458665"/>
              <a:ext cx="2304256" cy="1159318"/>
            </a:xfrm>
            <a:prstGeom prst="roundRect">
              <a:avLst/>
            </a:prstGeom>
            <a:noFill/>
            <a:ln>
              <a:noFill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451189" y="273858"/>
              <a:ext cx="2304256" cy="1152128"/>
            </a:xfrm>
            <a:prstGeom prst="roundRect">
              <a:avLst/>
            </a:prstGeom>
            <a:solidFill>
              <a:srgbClr val="7F7F7F">
                <a:alpha val="10196"/>
              </a:srgb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200" b="0" i="0" u="none" strike="noStrike" cap="none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Calibri"/>
                  <a:ea typeface="+mn-ea"/>
                  <a:cs typeface="+mn-cs"/>
                </a:rPr>
                <a:t>2. modul: Strateški aspekti zelene javne nabave</a:t>
              </a:r>
            </a:p>
          </p:txBody>
        </p:sp>
      </p:grpSp>
      <p:grpSp>
        <p:nvGrpSpPr>
          <p:cNvPr id="6" name="Group 21"/>
          <p:cNvGrpSpPr/>
          <p:nvPr/>
        </p:nvGrpSpPr>
        <p:grpSpPr>
          <a:xfrm>
            <a:off x="4565845" y="1591487"/>
            <a:ext cx="2880000" cy="950101"/>
            <a:chOff x="420942" y="1818432"/>
            <a:chExt cx="2304256" cy="1159318"/>
          </a:xfrm>
        </p:grpSpPr>
        <p:pic>
          <p:nvPicPr>
            <p:cNvPr id="23" name="Picture 22" descr="test.png"/>
            <p:cNvPicPr>
              <a:picLocks noChangeAspect="1"/>
            </p:cNvPicPr>
            <p:nvPr/>
          </p:nvPicPr>
          <p:blipFill>
            <a:blip r:embed="rId3" cstate="print"/>
            <a:srcRect l="33663"/>
            <a:stretch>
              <a:fillRect/>
            </a:stretch>
          </p:blipFill>
          <p:spPr>
            <a:xfrm>
              <a:off x="420942" y="1818432"/>
              <a:ext cx="2304256" cy="1159318"/>
            </a:xfrm>
            <a:prstGeom prst="roundRect">
              <a:avLst/>
            </a:prstGeom>
            <a:noFill/>
            <a:ln>
              <a:noFill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420942" y="1821613"/>
              <a:ext cx="2304256" cy="937688"/>
            </a:xfrm>
            <a:prstGeom prst="roundRect">
              <a:avLst/>
            </a:prstGeom>
            <a:solidFill>
              <a:srgbClr val="7F7F7F">
                <a:alpha val="10196"/>
              </a:srgb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200" b="0" i="0" u="none" strike="noStrike" cap="none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Calibri"/>
                  <a:ea typeface="+mn-ea"/>
                  <a:cs typeface="+mn-cs"/>
                </a:rPr>
                <a:t>4. modul: Procjena potreba</a:t>
              </a:r>
            </a:p>
          </p:txBody>
        </p:sp>
      </p:grpSp>
      <p:grpSp>
        <p:nvGrpSpPr>
          <p:cNvPr id="8" name="Group 27"/>
          <p:cNvGrpSpPr/>
          <p:nvPr/>
        </p:nvGrpSpPr>
        <p:grpSpPr>
          <a:xfrm>
            <a:off x="4593585" y="4017965"/>
            <a:ext cx="2880000" cy="924563"/>
            <a:chOff x="467544" y="1844824"/>
            <a:chExt cx="2304256" cy="1159319"/>
          </a:xfrm>
        </p:grpSpPr>
        <p:pic>
          <p:nvPicPr>
            <p:cNvPr id="29" name="Picture 28" descr="test.png"/>
            <p:cNvPicPr>
              <a:picLocks noChangeAspect="1"/>
            </p:cNvPicPr>
            <p:nvPr/>
          </p:nvPicPr>
          <p:blipFill>
            <a:blip r:embed="rId3" cstate="print"/>
            <a:srcRect l="33663"/>
            <a:stretch>
              <a:fillRect/>
            </a:stretch>
          </p:blipFill>
          <p:spPr>
            <a:xfrm>
              <a:off x="467544" y="1844825"/>
              <a:ext cx="2304256" cy="1159318"/>
            </a:xfrm>
            <a:prstGeom prst="roundRect">
              <a:avLst/>
            </a:prstGeom>
            <a:noFill/>
            <a:ln>
              <a:noFill/>
            </a:ln>
          </p:spPr>
        </p:pic>
        <p:sp>
          <p:nvSpPr>
            <p:cNvPr id="30" name="TextBox 29"/>
            <p:cNvSpPr txBox="1"/>
            <p:nvPr/>
          </p:nvSpPr>
          <p:spPr>
            <a:xfrm>
              <a:off x="467544" y="1844824"/>
              <a:ext cx="2304256" cy="936244"/>
            </a:xfrm>
            <a:prstGeom prst="roundRect">
              <a:avLst/>
            </a:prstGeom>
            <a:solidFill>
              <a:srgbClr val="7F7F7F">
                <a:alpha val="10196"/>
              </a:srgbClr>
            </a:solidFill>
          </p:spPr>
          <p:txBody>
            <a:bodyPr wrap="square" rtlCol="0">
              <a:noAutofit/>
            </a:bodyPr>
            <a:lstStyle/>
            <a:p>
              <a:pPr>
                <a:defRPr/>
              </a:pPr>
              <a:r>
                <a:rPr kumimoji="0" lang="hr-HR" sz="2200" b="0" i="0" u="none" strike="noStrike" cap="none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Calibri"/>
                  <a:ea typeface="+mn-ea"/>
                  <a:cs typeface="+mn-cs"/>
                </a:rPr>
                <a:t>6. modul: </a:t>
              </a:r>
              <a:r>
                <a:rPr lang="hr-HR" sz="2200" dirty="0">
                  <a:solidFill>
                    <a:schemeClr val="bg1"/>
                  </a:solidFill>
                </a:rPr>
                <a:t>Uključivanje tržišta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7">
            <a:extLst>
              <a:ext uri="{FF2B5EF4-FFF2-40B4-BE49-F238E27FC236}">
                <a16:creationId xmlns:a16="http://schemas.microsoft.com/office/drawing/2014/main" id="{455E69F6-114E-42C9-98C9-9663801DAE58}"/>
              </a:ext>
            </a:extLst>
          </p:cNvPr>
          <p:cNvGrpSpPr/>
          <p:nvPr/>
        </p:nvGrpSpPr>
        <p:grpSpPr>
          <a:xfrm>
            <a:off x="2915816" y="5045864"/>
            <a:ext cx="2880000" cy="1029440"/>
            <a:chOff x="467544" y="1713318"/>
            <a:chExt cx="2304256" cy="1290825"/>
          </a:xfrm>
        </p:grpSpPr>
        <p:pic>
          <p:nvPicPr>
            <p:cNvPr id="31" name="Picture 30" descr="test.png">
              <a:extLst>
                <a:ext uri="{FF2B5EF4-FFF2-40B4-BE49-F238E27FC236}">
                  <a16:creationId xmlns:a16="http://schemas.microsoft.com/office/drawing/2014/main" id="{A7501C85-1371-4472-A719-5642326DD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33663"/>
            <a:stretch>
              <a:fillRect/>
            </a:stretch>
          </p:blipFill>
          <p:spPr>
            <a:xfrm>
              <a:off x="467544" y="1844825"/>
              <a:ext cx="2304256" cy="1159318"/>
            </a:xfrm>
            <a:prstGeom prst="roundRect">
              <a:avLst/>
            </a:prstGeom>
            <a:noFill/>
            <a:ln>
              <a:noFill/>
            </a:ln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AA3329B-C26E-4192-B7A0-02F1450839B8}"/>
                </a:ext>
              </a:extLst>
            </p:cNvPr>
            <p:cNvSpPr txBox="1"/>
            <p:nvPr/>
          </p:nvSpPr>
          <p:spPr>
            <a:xfrm>
              <a:off x="467544" y="1713318"/>
              <a:ext cx="2304256" cy="936245"/>
            </a:xfrm>
            <a:prstGeom prst="roundRect">
              <a:avLst/>
            </a:prstGeom>
            <a:solidFill>
              <a:srgbClr val="7F7F7F">
                <a:alpha val="10196"/>
              </a:srgb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200" b="0" i="0" u="none" strike="noStrike" cap="none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Calibri"/>
                  <a:ea typeface="+mn-ea"/>
                  <a:cs typeface="+mn-cs"/>
                </a:rPr>
                <a:t>7. modul: Operativni (ključni sektori za zelenu javnu nabavu)</a:t>
              </a:r>
            </a:p>
          </p:txBody>
        </p:sp>
      </p:grpSp>
      <p:grpSp>
        <p:nvGrpSpPr>
          <p:cNvPr id="34" name="Group 15">
            <a:extLst>
              <a:ext uri="{FF2B5EF4-FFF2-40B4-BE49-F238E27FC236}">
                <a16:creationId xmlns:a16="http://schemas.microsoft.com/office/drawing/2014/main" id="{471C6037-EEB7-4970-A373-5C1D21C94226}"/>
              </a:ext>
            </a:extLst>
          </p:cNvPr>
          <p:cNvGrpSpPr/>
          <p:nvPr/>
        </p:nvGrpSpPr>
        <p:grpSpPr>
          <a:xfrm>
            <a:off x="4593585" y="2814609"/>
            <a:ext cx="2880000" cy="930334"/>
            <a:chOff x="467544" y="1844824"/>
            <a:chExt cx="2304256" cy="1159319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35" name="Picture 34" descr="test.png">
              <a:extLst>
                <a:ext uri="{FF2B5EF4-FFF2-40B4-BE49-F238E27FC236}">
                  <a16:creationId xmlns:a16="http://schemas.microsoft.com/office/drawing/2014/main" id="{FA600B27-98D0-475D-BD64-31BE9C342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lumMod val="40000"/>
                  <a:lumOff val="60000"/>
                  <a:tint val="45000"/>
                  <a:satMod val="400000"/>
                </a:schemeClr>
              </a:duotone>
            </a:blip>
            <a:srcRect l="33663"/>
            <a:stretch>
              <a:fillRect/>
            </a:stretch>
          </p:blipFill>
          <p:spPr>
            <a:xfrm>
              <a:off x="467544" y="1844825"/>
              <a:ext cx="2304256" cy="1159318"/>
            </a:xfrm>
            <a:prstGeom prst="roundRect">
              <a:avLst/>
            </a:prstGeom>
            <a:noFill/>
            <a:ln>
              <a:noFill/>
            </a:ln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BFF41D1-3914-406E-8DFD-B4EBBA52A091}"/>
                </a:ext>
              </a:extLst>
            </p:cNvPr>
            <p:cNvSpPr txBox="1"/>
            <p:nvPr/>
          </p:nvSpPr>
          <p:spPr>
            <a:xfrm>
              <a:off x="467544" y="1844824"/>
              <a:ext cx="2304256" cy="795104"/>
            </a:xfrm>
            <a:prstGeom prst="roundRect">
              <a:avLst/>
            </a:prstGeom>
            <a:solidFill>
              <a:srgbClr val="7F7F7F">
                <a:alpha val="10196"/>
              </a:srgb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200" b="0" i="0" u="none" strike="noStrike" cap="none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Calibri"/>
                  <a:ea typeface="+mn-ea"/>
                  <a:cs typeface="+mn-cs"/>
                </a:rPr>
                <a:t>5. modul: Kružna nabava</a:t>
              </a:r>
            </a:p>
          </p:txBody>
        </p:sp>
      </p:grpSp>
      <p:grpSp>
        <p:nvGrpSpPr>
          <p:cNvPr id="37" name="Group 18">
            <a:extLst>
              <a:ext uri="{FF2B5EF4-FFF2-40B4-BE49-F238E27FC236}">
                <a16:creationId xmlns:a16="http://schemas.microsoft.com/office/drawing/2014/main" id="{7134929D-1945-4D0C-AE74-0F4C9016BBA7}"/>
              </a:ext>
            </a:extLst>
          </p:cNvPr>
          <p:cNvGrpSpPr/>
          <p:nvPr/>
        </p:nvGrpSpPr>
        <p:grpSpPr>
          <a:xfrm>
            <a:off x="1026904" y="4012194"/>
            <a:ext cx="2880002" cy="1034440"/>
            <a:chOff x="436402" y="465856"/>
            <a:chExt cx="2304257" cy="1281053"/>
          </a:xfrm>
        </p:grpSpPr>
        <p:pic>
          <p:nvPicPr>
            <p:cNvPr id="38" name="Picture 37" descr="test.png">
              <a:extLst>
                <a:ext uri="{FF2B5EF4-FFF2-40B4-BE49-F238E27FC236}">
                  <a16:creationId xmlns:a16="http://schemas.microsoft.com/office/drawing/2014/main" id="{48BCD78E-73E2-4501-AE6D-783A06C3C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33663"/>
            <a:stretch>
              <a:fillRect/>
            </a:stretch>
          </p:blipFill>
          <p:spPr>
            <a:xfrm>
              <a:off x="436402" y="587591"/>
              <a:ext cx="2304256" cy="1159318"/>
            </a:xfrm>
            <a:prstGeom prst="roundRect">
              <a:avLst/>
            </a:prstGeom>
            <a:noFill/>
            <a:ln>
              <a:noFill/>
            </a:ln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D208E73-00FD-46F8-BD83-193014DC7964}"/>
                </a:ext>
              </a:extLst>
            </p:cNvPr>
            <p:cNvSpPr txBox="1"/>
            <p:nvPr/>
          </p:nvSpPr>
          <p:spPr>
            <a:xfrm>
              <a:off x="436403" y="465856"/>
              <a:ext cx="2304256" cy="1152128"/>
            </a:xfrm>
            <a:prstGeom prst="roundRect">
              <a:avLst/>
            </a:prstGeom>
            <a:solidFill>
              <a:srgbClr val="7F7F7F">
                <a:alpha val="10196"/>
              </a:srgbClr>
            </a:solidFill>
          </p:spPr>
          <p:txBody>
            <a:bodyPr wrap="square" rtlCol="0">
              <a:noAutofit/>
            </a:bodyPr>
            <a:lstStyle/>
            <a:p>
              <a:pPr lvl="0"/>
              <a:r>
                <a:rPr lang="hr-HR" sz="2200" dirty="0">
                  <a:solidFill>
                    <a:prstClr val="white"/>
                  </a:solidFill>
                </a:rPr>
                <a:t>3. modul: Pravni aspekti zelene javne nabave</a:t>
              </a:r>
            </a:p>
          </p:txBody>
        </p:sp>
      </p:grpSp>
      <p:sp>
        <p:nvSpPr>
          <p:cNvPr id="2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4320480" cy="365125"/>
          </a:xfrm>
        </p:spPr>
        <p:txBody>
          <a:bodyPr/>
          <a:lstStyle/>
          <a:p>
            <a:r>
              <a:rPr lang="hr-HR" dirty="0"/>
              <a:t>5. modul – Zelena javna nabava i kružno gospodarstvo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Što je kružno gospodarstvo?</a:t>
            </a:r>
          </a:p>
          <a:p>
            <a:r>
              <a:rPr lang="hr-HR" sz="2400" dirty="0"/>
              <a:t>Što je kružna javna nabava?</a:t>
            </a:r>
          </a:p>
          <a:p>
            <a:r>
              <a:rPr lang="hr-HR" sz="2400" dirty="0"/>
              <a:t>Koga treba uključiti?</a:t>
            </a:r>
          </a:p>
          <a:p>
            <a:r>
              <a:rPr lang="hr-HR" sz="2400" dirty="0"/>
              <a:t>Primjeri kružnog gospodarstva u praksi</a:t>
            </a:r>
          </a:p>
          <a:p>
            <a:r>
              <a:rPr lang="hr-HR" sz="2400" dirty="0"/>
              <a:t>Koji proizvodi?</a:t>
            </a:r>
          </a:p>
          <a:p>
            <a:pPr marL="0" indent="0">
              <a:buNone/>
            </a:pPr>
            <a:r>
              <a:rPr lang="hr-HR" sz="2400" dirty="0"/>
              <a:t>	i vježbe</a:t>
            </a:r>
          </a:p>
          <a:p>
            <a:r>
              <a:rPr lang="hr-HR" sz="2400" dirty="0"/>
              <a:t>Zaključci</a:t>
            </a:r>
          </a:p>
          <a:p>
            <a:endParaRPr lang="en-IE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5. modul – Zelena javna nabava i kružno gospodarstvo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44158"/>
            <a:ext cx="2133600" cy="365125"/>
          </a:xfrm>
        </p:spPr>
        <p:txBody>
          <a:bodyPr/>
          <a:lstStyle/>
          <a:p>
            <a:fld id="{ABDDF610-95E4-4D46-B96C-4D9FBF39C128}" type="slidenum">
              <a:rPr lang="en-IE" smtClean="0"/>
              <a:pPr/>
              <a:t>3</a:t>
            </a:fld>
            <a:endParaRPr lang="en-I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 u 5. modul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r-HR" dirty="0"/>
              <a:t>Osnove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8C6858-6F4E-4547-9526-1590FC4E197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44008" y="1377646"/>
            <a:ext cx="3814926" cy="639762"/>
          </a:xfrm>
        </p:spPr>
        <p:txBody>
          <a:bodyPr/>
          <a:lstStyle/>
          <a:p>
            <a:r>
              <a:rPr lang="hr-HR" dirty="0"/>
              <a:t>Ciljevi učenja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FAD9F1-60AE-437B-9263-363C60260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4008" y="2017408"/>
            <a:ext cx="3814926" cy="4010150"/>
          </a:xfrm>
        </p:spPr>
        <p:txBody>
          <a:bodyPr>
            <a:normAutofit/>
          </a:bodyPr>
          <a:lstStyle/>
          <a:p>
            <a:r>
              <a:rPr lang="hr-HR" sz="2200" i="1" dirty="0">
                <a:latin typeface="Gill Sans MT" pitchFamily="34" charset="0"/>
                <a:cs typeface="Arial" pitchFamily="34" charset="0"/>
              </a:rPr>
              <a:t>Pružiti osnovne informacije o kružnom gospodarstvu</a:t>
            </a:r>
          </a:p>
          <a:p>
            <a:r>
              <a:rPr lang="hr-HR" sz="2200" i="1" dirty="0">
                <a:latin typeface="Gill Sans MT" pitchFamily="34" charset="0"/>
                <a:cs typeface="Arial" pitchFamily="34" charset="0"/>
              </a:rPr>
              <a:t>Pružiti osnovne informacije o kružnoj javnoj nabavi</a:t>
            </a:r>
          </a:p>
          <a:p>
            <a:r>
              <a:rPr lang="hr-HR" sz="2200" i="1" dirty="0">
                <a:latin typeface="Gill Sans MT" pitchFamily="34" charset="0"/>
                <a:cs typeface="Arial" pitchFamily="34" charset="0"/>
              </a:rPr>
              <a:t>Razumijevanje koraka u procesu kružne nabave</a:t>
            </a:r>
          </a:p>
          <a:p>
            <a:r>
              <a:rPr lang="hr-HR" sz="2200" i="1" dirty="0">
                <a:latin typeface="Gill Sans MT" pitchFamily="34" charset="0"/>
                <a:cs typeface="Arial" pitchFamily="34" charset="0"/>
              </a:rPr>
              <a:t>Prepoznavanje kružnih prilika u studijama slučajeva i vježba</a:t>
            </a:r>
          </a:p>
        </p:txBody>
      </p:sp>
    </p:spTree>
    <p:extLst>
      <p:ext uri="{BB962C8B-B14F-4D97-AF65-F5344CB8AC3E}">
        <p14:creationId xmlns:p14="http://schemas.microsoft.com/office/powerpoint/2010/main" val="3467184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503780" y="5987181"/>
            <a:ext cx="6495202" cy="517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200" dirty="0">
                <a:hlinkClick r:id="rId3"/>
              </a:rPr>
              <a:t>Detaljniji dijagram u obliku leptira zaklade </a:t>
            </a:r>
            <a:r>
              <a:rPr lang="hr-HR" sz="1200" dirty="0" err="1">
                <a:hlinkClick r:id="rId3"/>
              </a:rPr>
              <a:t>Ellen</a:t>
            </a:r>
            <a:r>
              <a:rPr lang="hr-HR" sz="1200" dirty="0">
                <a:hlinkClick r:id="rId3"/>
              </a:rPr>
              <a:t> MacArthur </a:t>
            </a:r>
            <a:r>
              <a:rPr lang="hr-HR" sz="1200" dirty="0" err="1">
                <a:hlinkClick r:id="rId3"/>
              </a:rPr>
              <a:t>Foundation</a:t>
            </a:r>
            <a:r>
              <a:rPr lang="hr-HR" sz="1200" dirty="0">
                <a:hlinkClick r:id="rId3"/>
              </a:rPr>
              <a:t> s navedenim protocima </a:t>
            </a:r>
            <a:r>
              <a:rPr lang="hr-HR" sz="1200" dirty="0" err="1">
                <a:hlinkClick r:id="rId3"/>
              </a:rPr>
              <a:t>nutrijenata</a:t>
            </a:r>
            <a:r>
              <a:rPr lang="hr-HR" sz="1200" dirty="0">
                <a:hlinkClick r:id="rId3"/>
              </a:rPr>
              <a:t> i tehničkog materijala može se pronaći klikom na ovu poveznicu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5. modul – Zelena javna nabava i kružno gospodarstvo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4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Što je kružno gospodarstvo?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162E97-52E5-4249-936F-A3156A26E7C9}"/>
              </a:ext>
            </a:extLst>
          </p:cNvPr>
          <p:cNvSpPr/>
          <p:nvPr/>
        </p:nvSpPr>
        <p:spPr>
          <a:xfrm>
            <a:off x="1243776" y="1181094"/>
            <a:ext cx="1822450" cy="35718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b="1">
                <a:latin typeface="+mn-lt"/>
                <a:cs typeface="+mn-cs"/>
              </a:rPr>
              <a:t>Ugljik</a:t>
            </a:r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F4ABCD74-B3BF-4EDA-9A72-CAF009568E41}"/>
              </a:ext>
            </a:extLst>
          </p:cNvPr>
          <p:cNvCxnSpPr>
            <a:cxnSpLocks noChangeShapeType="1"/>
            <a:endCxn id="38" idx="1"/>
          </p:cNvCxnSpPr>
          <p:nvPr/>
        </p:nvCxnSpPr>
        <p:spPr bwMode="auto">
          <a:xfrm rot="16200000" flipH="1">
            <a:off x="1453301" y="3219731"/>
            <a:ext cx="169863" cy="398462"/>
          </a:xfrm>
          <a:prstGeom prst="bentConnector2">
            <a:avLst/>
          </a:prstGeom>
          <a:noFill/>
          <a:ln w="50800" algn="ctr">
            <a:solidFill>
              <a:srgbClr val="184FA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8C44F3B7-D325-40D6-9B21-E18A8ACDE73D}"/>
              </a:ext>
            </a:extLst>
          </p:cNvPr>
          <p:cNvCxnSpPr>
            <a:cxnSpLocks noChangeShapeType="1"/>
            <a:endCxn id="36" idx="1"/>
          </p:cNvCxnSpPr>
          <p:nvPr/>
        </p:nvCxnSpPr>
        <p:spPr bwMode="auto">
          <a:xfrm rot="5400000" flipH="1" flipV="1">
            <a:off x="1453301" y="2705381"/>
            <a:ext cx="169863" cy="398462"/>
          </a:xfrm>
          <a:prstGeom prst="bentConnector2">
            <a:avLst/>
          </a:prstGeom>
          <a:noFill/>
          <a:ln w="50800" algn="ctr">
            <a:solidFill>
              <a:srgbClr val="184FA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511C56E5-27E8-4F5B-99EF-EB0CB63C45E3}"/>
              </a:ext>
            </a:extLst>
          </p:cNvPr>
          <p:cNvCxnSpPr>
            <a:cxnSpLocks noChangeShapeType="1"/>
            <a:endCxn id="38" idx="1"/>
          </p:cNvCxnSpPr>
          <p:nvPr/>
        </p:nvCxnSpPr>
        <p:spPr bwMode="auto">
          <a:xfrm rot="5400000" flipH="1" flipV="1">
            <a:off x="1454889" y="3389593"/>
            <a:ext cx="168275" cy="396875"/>
          </a:xfrm>
          <a:prstGeom prst="bentConnector2">
            <a:avLst/>
          </a:prstGeom>
          <a:noFill/>
          <a:ln w="50800" algn="ctr">
            <a:solidFill>
              <a:srgbClr val="184FA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807A1FB9-8320-4A2D-B01D-78296ACC1E73}"/>
              </a:ext>
            </a:extLst>
          </p:cNvPr>
          <p:cNvCxnSpPr>
            <a:cxnSpLocks noChangeShapeType="1"/>
            <a:endCxn id="37" idx="1"/>
          </p:cNvCxnSpPr>
          <p:nvPr/>
        </p:nvCxnSpPr>
        <p:spPr bwMode="auto">
          <a:xfrm rot="16200000" flipH="1">
            <a:off x="1478702" y="3878542"/>
            <a:ext cx="120650" cy="396875"/>
          </a:xfrm>
          <a:prstGeom prst="bentConnector2">
            <a:avLst/>
          </a:prstGeom>
          <a:noFill/>
          <a:ln w="50800" algn="ctr">
            <a:solidFill>
              <a:srgbClr val="184FA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25C3E526-885B-4A7B-974C-8EB0555317E1}"/>
              </a:ext>
            </a:extLst>
          </p:cNvPr>
          <p:cNvSpPr/>
          <p:nvPr/>
        </p:nvSpPr>
        <p:spPr>
          <a:xfrm>
            <a:off x="2250227" y="2235480"/>
            <a:ext cx="3776662" cy="2878138"/>
          </a:xfrm>
          <a:prstGeom prst="ellipse">
            <a:avLst/>
          </a:prstGeom>
          <a:noFill/>
          <a:ln w="50800" cap="flat" cmpd="sng" algn="ctr">
            <a:solidFill>
              <a:srgbClr val="0B244D">
                <a:lumMod val="75000"/>
                <a:lumOff val="2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kern="0" dirty="0">
              <a:solidFill>
                <a:srgbClr val="969696"/>
              </a:solidFill>
              <a:latin typeface="Tahoma"/>
              <a:cs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367E714-1BA4-475F-AB74-B2C0A3114162}"/>
              </a:ext>
            </a:extLst>
          </p:cNvPr>
          <p:cNvSpPr/>
          <p:nvPr/>
        </p:nvSpPr>
        <p:spPr>
          <a:xfrm>
            <a:off x="2250227" y="1894168"/>
            <a:ext cx="4510087" cy="3316287"/>
          </a:xfrm>
          <a:prstGeom prst="ellipse">
            <a:avLst/>
          </a:prstGeom>
          <a:noFill/>
          <a:ln w="50800" cap="flat" cmpd="sng" algn="ctr">
            <a:solidFill>
              <a:srgbClr val="0B244D">
                <a:lumMod val="75000"/>
                <a:lumOff val="2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kern="0" dirty="0">
              <a:solidFill>
                <a:srgbClr val="969696"/>
              </a:solidFill>
              <a:latin typeface="Tahoma"/>
              <a:cs typeface="Arial" charset="0"/>
            </a:endParaRPr>
          </a:p>
        </p:txBody>
      </p:sp>
      <p:cxnSp>
        <p:nvCxnSpPr>
          <p:cNvPr id="19" name="Straight Connector 20">
            <a:extLst>
              <a:ext uri="{FF2B5EF4-FFF2-40B4-BE49-F238E27FC236}">
                <a16:creationId xmlns:a16="http://schemas.microsoft.com/office/drawing/2014/main" id="{250BB8CC-4165-486A-80FC-42EB36F21AC0}"/>
              </a:ext>
            </a:extLst>
          </p:cNvPr>
          <p:cNvCxnSpPr>
            <a:cxnSpLocks noChangeShapeType="1"/>
          </p:cNvCxnSpPr>
          <p:nvPr/>
        </p:nvCxnSpPr>
        <p:spPr bwMode="auto">
          <a:xfrm rot="540000" flipV="1">
            <a:off x="4463202" y="1894168"/>
            <a:ext cx="42862" cy="6350"/>
          </a:xfrm>
          <a:prstGeom prst="line">
            <a:avLst/>
          </a:prstGeom>
          <a:noFill/>
          <a:ln w="50800" algn="ctr">
            <a:solidFill>
              <a:srgbClr val="184FA9"/>
            </a:solidFill>
            <a:round/>
            <a:headEnd type="triangle" w="med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21">
            <a:extLst>
              <a:ext uri="{FF2B5EF4-FFF2-40B4-BE49-F238E27FC236}">
                <a16:creationId xmlns:a16="http://schemas.microsoft.com/office/drawing/2014/main" id="{D2713AF5-16E3-4B3A-99E6-8624C2E37AA7}"/>
              </a:ext>
            </a:extLst>
          </p:cNvPr>
          <p:cNvCxnSpPr>
            <a:cxnSpLocks noChangeShapeType="1"/>
          </p:cNvCxnSpPr>
          <p:nvPr/>
        </p:nvCxnSpPr>
        <p:spPr bwMode="auto">
          <a:xfrm rot="1080000" flipH="1">
            <a:off x="6596802" y="4123018"/>
            <a:ext cx="25400" cy="106362"/>
          </a:xfrm>
          <a:prstGeom prst="line">
            <a:avLst/>
          </a:prstGeom>
          <a:noFill/>
          <a:ln w="50800" algn="ctr">
            <a:solidFill>
              <a:srgbClr val="184FA9"/>
            </a:solidFill>
            <a:round/>
            <a:headEnd type="triangle" w="med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2">
            <a:extLst>
              <a:ext uri="{FF2B5EF4-FFF2-40B4-BE49-F238E27FC236}">
                <a16:creationId xmlns:a16="http://schemas.microsoft.com/office/drawing/2014/main" id="{34F5FB44-BC53-4386-A580-8AB10B221B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39352" y="2230718"/>
            <a:ext cx="295275" cy="22225"/>
          </a:xfrm>
          <a:prstGeom prst="line">
            <a:avLst/>
          </a:prstGeom>
          <a:noFill/>
          <a:ln w="50800" algn="ctr">
            <a:solidFill>
              <a:srgbClr val="184FA9"/>
            </a:solidFill>
            <a:round/>
            <a:headEnd type="triangle" w="med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3">
            <a:extLst>
              <a:ext uri="{FF2B5EF4-FFF2-40B4-BE49-F238E27FC236}">
                <a16:creationId xmlns:a16="http://schemas.microsoft.com/office/drawing/2014/main" id="{7FDB718F-1014-4641-87D7-D2A845694AF3}"/>
              </a:ext>
            </a:extLst>
          </p:cNvPr>
          <p:cNvCxnSpPr>
            <a:cxnSpLocks noChangeShapeType="1"/>
          </p:cNvCxnSpPr>
          <p:nvPr/>
        </p:nvCxnSpPr>
        <p:spPr bwMode="auto">
          <a:xfrm rot="840000" flipH="1">
            <a:off x="5618902" y="4500843"/>
            <a:ext cx="58737" cy="90487"/>
          </a:xfrm>
          <a:prstGeom prst="line">
            <a:avLst/>
          </a:prstGeom>
          <a:noFill/>
          <a:ln w="50800" algn="ctr">
            <a:solidFill>
              <a:srgbClr val="184FA9"/>
            </a:solidFill>
            <a:round/>
            <a:headEnd type="triangle" w="med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ounded Rectangle 24">
            <a:extLst>
              <a:ext uri="{FF2B5EF4-FFF2-40B4-BE49-F238E27FC236}">
                <a16:creationId xmlns:a16="http://schemas.microsoft.com/office/drawing/2014/main" id="{ED178AA3-A9E9-47AB-ACF8-9CE684F60C6D}"/>
              </a:ext>
            </a:extLst>
          </p:cNvPr>
          <p:cNvSpPr/>
          <p:nvPr/>
        </p:nvSpPr>
        <p:spPr>
          <a:xfrm>
            <a:off x="5749077" y="2316443"/>
            <a:ext cx="984250" cy="31115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18000" tIns="36000" rIns="18000" bIns="36000" anchor="ctr"/>
          <a:lstStyle/>
          <a:p>
            <a:pPr algn="ctr">
              <a:defRPr/>
            </a:pPr>
            <a:r>
              <a:rPr lang="hr-HR" sz="1300" b="1">
                <a:latin typeface="Tahoma"/>
                <a:cs typeface="Arial" charset="0"/>
              </a:rPr>
              <a:t>Obnova</a:t>
            </a:r>
          </a:p>
        </p:txBody>
      </p:sp>
      <p:sp>
        <p:nvSpPr>
          <p:cNvPr id="24" name="Rounded Rectangle 25">
            <a:extLst>
              <a:ext uri="{FF2B5EF4-FFF2-40B4-BE49-F238E27FC236}">
                <a16:creationId xmlns:a16="http://schemas.microsoft.com/office/drawing/2014/main" id="{1DB41AA7-71A7-468B-859F-068E4549D777}"/>
              </a:ext>
            </a:extLst>
          </p:cNvPr>
          <p:cNvSpPr/>
          <p:nvPr/>
        </p:nvSpPr>
        <p:spPr>
          <a:xfrm>
            <a:off x="5242664" y="2810155"/>
            <a:ext cx="982663" cy="309563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18000" tIns="36000" rIns="18000" bIns="36000" anchor="ctr"/>
          <a:lstStyle/>
          <a:p>
            <a:pPr algn="ctr">
              <a:defRPr/>
            </a:pPr>
            <a:r>
              <a:rPr lang="hr-HR" sz="1200" b="1" dirty="0">
                <a:latin typeface="Tahoma"/>
                <a:cs typeface="Arial" charset="0"/>
              </a:rPr>
              <a:t>Recikliranje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9DE9C81-BE30-4754-8022-30697D2BC5DB}"/>
              </a:ext>
            </a:extLst>
          </p:cNvPr>
          <p:cNvSpPr>
            <a:spLocks noChangeAspect="1"/>
          </p:cNvSpPr>
          <p:nvPr/>
        </p:nvSpPr>
        <p:spPr>
          <a:xfrm>
            <a:off x="2356589" y="3721380"/>
            <a:ext cx="2387600" cy="855663"/>
          </a:xfrm>
          <a:prstGeom prst="ellipse">
            <a:avLst/>
          </a:prstGeom>
          <a:noFill/>
          <a:ln w="50800" cap="flat" cmpd="sng" algn="ctr">
            <a:solidFill>
              <a:srgbClr val="0B244D">
                <a:lumMod val="75000"/>
                <a:lumOff val="2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kern="0" dirty="0">
              <a:solidFill>
                <a:srgbClr val="969696"/>
              </a:solidFill>
              <a:latin typeface="Tahoma"/>
              <a:cs typeface="Arial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D70E577-8414-4278-BBD9-A05F311AE21B}"/>
              </a:ext>
            </a:extLst>
          </p:cNvPr>
          <p:cNvSpPr>
            <a:spLocks noChangeAspect="1"/>
          </p:cNvSpPr>
          <p:nvPr/>
        </p:nvSpPr>
        <p:spPr>
          <a:xfrm>
            <a:off x="2356589" y="2905405"/>
            <a:ext cx="3248025" cy="2062163"/>
          </a:xfrm>
          <a:prstGeom prst="ellipse">
            <a:avLst/>
          </a:prstGeom>
          <a:noFill/>
          <a:ln w="50800" cap="flat" cmpd="sng" algn="ctr">
            <a:solidFill>
              <a:srgbClr val="0B244D">
                <a:lumMod val="75000"/>
                <a:lumOff val="2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kern="0" dirty="0">
              <a:solidFill>
                <a:srgbClr val="969696"/>
              </a:solidFill>
              <a:latin typeface="Tahoma"/>
              <a:cs typeface="Arial" charset="0"/>
            </a:endParaRPr>
          </a:p>
        </p:txBody>
      </p:sp>
      <p:cxnSp>
        <p:nvCxnSpPr>
          <p:cNvPr id="27" name="Straight Connector 28">
            <a:extLst>
              <a:ext uri="{FF2B5EF4-FFF2-40B4-BE49-F238E27FC236}">
                <a16:creationId xmlns:a16="http://schemas.microsoft.com/office/drawing/2014/main" id="{1E35BE28-925B-44DB-A557-235BDD6D32F6}"/>
              </a:ext>
            </a:extLst>
          </p:cNvPr>
          <p:cNvCxnSpPr>
            <a:cxnSpLocks noChangeShapeType="1"/>
          </p:cNvCxnSpPr>
          <p:nvPr/>
        </p:nvCxnSpPr>
        <p:spPr bwMode="auto">
          <a:xfrm rot="1200000" flipH="1">
            <a:off x="4642589" y="4819930"/>
            <a:ext cx="103188" cy="85725"/>
          </a:xfrm>
          <a:prstGeom prst="line">
            <a:avLst/>
          </a:prstGeom>
          <a:noFill/>
          <a:ln w="50800" algn="ctr">
            <a:solidFill>
              <a:srgbClr val="184FA9"/>
            </a:solidFill>
            <a:round/>
            <a:headEnd type="triangle" w="med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9">
            <a:extLst>
              <a:ext uri="{FF2B5EF4-FFF2-40B4-BE49-F238E27FC236}">
                <a16:creationId xmlns:a16="http://schemas.microsoft.com/office/drawing/2014/main" id="{CC986BFB-B69B-4256-BE9F-10EB5D5D84E9}"/>
              </a:ext>
            </a:extLst>
          </p:cNvPr>
          <p:cNvCxnSpPr>
            <a:cxnSpLocks noChangeShapeType="1"/>
            <a:endCxn id="26" idx="0"/>
          </p:cNvCxnSpPr>
          <p:nvPr/>
        </p:nvCxnSpPr>
        <p:spPr bwMode="auto">
          <a:xfrm>
            <a:off x="3948852" y="2903818"/>
            <a:ext cx="31750" cy="1587"/>
          </a:xfrm>
          <a:prstGeom prst="line">
            <a:avLst/>
          </a:prstGeom>
          <a:noFill/>
          <a:ln w="50800" algn="ctr">
            <a:solidFill>
              <a:srgbClr val="184FA9"/>
            </a:solidFill>
            <a:round/>
            <a:headEnd type="triangle" w="med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30">
            <a:extLst>
              <a:ext uri="{FF2B5EF4-FFF2-40B4-BE49-F238E27FC236}">
                <a16:creationId xmlns:a16="http://schemas.microsoft.com/office/drawing/2014/main" id="{4838D3FA-74DA-4CBF-86E5-41554676CDC2}"/>
              </a:ext>
            </a:extLst>
          </p:cNvPr>
          <p:cNvCxnSpPr>
            <a:cxnSpLocks noChangeShapeType="1"/>
            <a:endCxn id="25" idx="0"/>
          </p:cNvCxnSpPr>
          <p:nvPr/>
        </p:nvCxnSpPr>
        <p:spPr bwMode="auto">
          <a:xfrm flipV="1">
            <a:off x="3455139" y="3721380"/>
            <a:ext cx="95250" cy="3175"/>
          </a:xfrm>
          <a:prstGeom prst="line">
            <a:avLst/>
          </a:prstGeom>
          <a:noFill/>
          <a:ln w="50800" algn="ctr">
            <a:solidFill>
              <a:srgbClr val="184FA9"/>
            </a:solidFill>
            <a:round/>
            <a:headEnd type="triangle" w="med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Rounded Rectangle 31">
            <a:extLst>
              <a:ext uri="{FF2B5EF4-FFF2-40B4-BE49-F238E27FC236}">
                <a16:creationId xmlns:a16="http://schemas.microsoft.com/office/drawing/2014/main" id="{0EDA35B7-01F3-42CF-9CD3-D03D6E9D27F2}"/>
              </a:ext>
            </a:extLst>
          </p:cNvPr>
          <p:cNvSpPr/>
          <p:nvPr/>
        </p:nvSpPr>
        <p:spPr>
          <a:xfrm>
            <a:off x="4015527" y="3865843"/>
            <a:ext cx="981075" cy="31115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18000" tIns="36000" rIns="18000" bIns="36000" anchor="ctr"/>
          <a:lstStyle/>
          <a:p>
            <a:pPr algn="ctr">
              <a:defRPr/>
            </a:pPr>
            <a:r>
              <a:rPr lang="hr-HR" sz="1300" b="1">
                <a:latin typeface="Tahoma"/>
                <a:cs typeface="Arial" charset="0"/>
              </a:rPr>
              <a:t>Popravak</a:t>
            </a:r>
          </a:p>
        </p:txBody>
      </p:sp>
      <p:sp>
        <p:nvSpPr>
          <p:cNvPr id="31" name="Rounded Rectangle 32">
            <a:extLst>
              <a:ext uri="{FF2B5EF4-FFF2-40B4-BE49-F238E27FC236}">
                <a16:creationId xmlns:a16="http://schemas.microsoft.com/office/drawing/2014/main" id="{8C267A1A-1086-407A-BE3C-24D398F3A997}"/>
              </a:ext>
            </a:extLst>
          </p:cNvPr>
          <p:cNvSpPr/>
          <p:nvPr/>
        </p:nvSpPr>
        <p:spPr>
          <a:xfrm>
            <a:off x="4709265" y="3367372"/>
            <a:ext cx="984250" cy="31115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18000" tIns="36000" rIns="18000" bIns="36000" anchor="ctr"/>
          <a:lstStyle/>
          <a:p>
            <a:pPr algn="ctr">
              <a:defRPr/>
            </a:pPr>
            <a:r>
              <a:rPr lang="hr-HR" sz="1100" b="1" dirty="0">
                <a:latin typeface="Tahoma"/>
                <a:cs typeface="Arial" charset="0"/>
              </a:rPr>
              <a:t>Ponovna upotreba</a:t>
            </a:r>
          </a:p>
        </p:txBody>
      </p:sp>
      <p:cxnSp>
        <p:nvCxnSpPr>
          <p:cNvPr id="32" name="Straight Connector 33">
            <a:extLst>
              <a:ext uri="{FF2B5EF4-FFF2-40B4-BE49-F238E27FC236}">
                <a16:creationId xmlns:a16="http://schemas.microsoft.com/office/drawing/2014/main" id="{77311AB3-1E6B-4301-A45C-1C0AFDC2AE1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>
            <a:off x="3630558" y="4417499"/>
            <a:ext cx="0" cy="319088"/>
          </a:xfrm>
          <a:prstGeom prst="line">
            <a:avLst/>
          </a:prstGeom>
          <a:noFill/>
          <a:ln w="50800" algn="ctr">
            <a:solidFill>
              <a:srgbClr val="184FA9"/>
            </a:solidFill>
            <a:round/>
            <a:headEnd type="triangle" w="med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Rounded Rectangle 34">
            <a:extLst>
              <a:ext uri="{FF2B5EF4-FFF2-40B4-BE49-F238E27FC236}">
                <a16:creationId xmlns:a16="http://schemas.microsoft.com/office/drawing/2014/main" id="{9A5309C8-6FA3-4D7B-BFD5-E90C4C025F49}"/>
              </a:ext>
            </a:extLst>
          </p:cNvPr>
          <p:cNvSpPr/>
          <p:nvPr/>
        </p:nvSpPr>
        <p:spPr>
          <a:xfrm>
            <a:off x="1737464" y="1795743"/>
            <a:ext cx="1114425" cy="487362"/>
          </a:xfrm>
          <a:prstGeom prst="roundRect">
            <a:avLst/>
          </a:prstGeom>
          <a:solidFill>
            <a:srgbClr val="99BACE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300">
                <a:solidFill>
                  <a:srgbClr val="969696">
                    <a:lumMod val="50000"/>
                  </a:srgbClr>
                </a:solidFill>
                <a:latin typeface="Tahoma"/>
                <a:cs typeface="Arial" charset="0"/>
              </a:rPr>
              <a:t>Izvlačenje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300">
                <a:solidFill>
                  <a:srgbClr val="969696">
                    <a:lumMod val="50000"/>
                  </a:srgbClr>
                </a:solidFill>
                <a:latin typeface="Tahoma"/>
                <a:cs typeface="Arial" charset="0"/>
              </a:rPr>
              <a:t>materijala</a:t>
            </a:r>
          </a:p>
        </p:txBody>
      </p:sp>
      <p:sp>
        <p:nvSpPr>
          <p:cNvPr id="34" name="Rounded Rectangle 35">
            <a:extLst>
              <a:ext uri="{FF2B5EF4-FFF2-40B4-BE49-F238E27FC236}">
                <a16:creationId xmlns:a16="http://schemas.microsoft.com/office/drawing/2014/main" id="{9917D72E-C44B-45E8-9AA1-1F5AC6DCB70E}"/>
              </a:ext>
            </a:extLst>
          </p:cNvPr>
          <p:cNvSpPr/>
          <p:nvPr/>
        </p:nvSpPr>
        <p:spPr>
          <a:xfrm>
            <a:off x="1737464" y="4918355"/>
            <a:ext cx="1114425" cy="487363"/>
          </a:xfrm>
          <a:prstGeom prst="roundRect">
            <a:avLst/>
          </a:prstGeom>
          <a:solidFill>
            <a:srgbClr val="99BACE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300">
                <a:solidFill>
                  <a:srgbClr val="969696">
                    <a:lumMod val="50000"/>
                  </a:srgbClr>
                </a:solidFill>
                <a:latin typeface="Tahoma"/>
                <a:cs typeface="Arial" charset="0"/>
              </a:rPr>
              <a:t>Odlaganje</a:t>
            </a:r>
          </a:p>
        </p:txBody>
      </p:sp>
      <p:cxnSp>
        <p:nvCxnSpPr>
          <p:cNvPr id="35" name="Straight Connector 36">
            <a:extLst>
              <a:ext uri="{FF2B5EF4-FFF2-40B4-BE49-F238E27FC236}">
                <a16:creationId xmlns:a16="http://schemas.microsoft.com/office/drawing/2014/main" id="{B5C7D7F4-4698-4611-874C-119AA669CD4E}"/>
              </a:ext>
            </a:extLst>
          </p:cNvPr>
          <p:cNvCxnSpPr>
            <a:cxnSpLocks noChangeShapeType="1"/>
            <a:stCxn id="33" idx="2"/>
            <a:endCxn id="34" idx="0"/>
          </p:cNvCxnSpPr>
          <p:nvPr/>
        </p:nvCxnSpPr>
        <p:spPr bwMode="auto">
          <a:xfrm>
            <a:off x="2294677" y="2283105"/>
            <a:ext cx="0" cy="2635250"/>
          </a:xfrm>
          <a:prstGeom prst="line">
            <a:avLst/>
          </a:prstGeom>
          <a:noFill/>
          <a:ln w="152400" algn="ctr">
            <a:solidFill>
              <a:srgbClr val="184FA9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Rounded Rectangle 37">
            <a:extLst>
              <a:ext uri="{FF2B5EF4-FFF2-40B4-BE49-F238E27FC236}">
                <a16:creationId xmlns:a16="http://schemas.microsoft.com/office/drawing/2014/main" id="{8C4A1E54-2517-442D-8075-A98E394858E5}"/>
              </a:ext>
            </a:extLst>
          </p:cNvPr>
          <p:cNvSpPr/>
          <p:nvPr/>
        </p:nvSpPr>
        <p:spPr>
          <a:xfrm>
            <a:off x="1737464" y="2576793"/>
            <a:ext cx="1114425" cy="487362"/>
          </a:xfrm>
          <a:prstGeom prst="roundRect">
            <a:avLst/>
          </a:prstGeom>
          <a:solidFill>
            <a:srgbClr val="99BACE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300">
                <a:solidFill>
                  <a:srgbClr val="969696">
                    <a:lumMod val="50000"/>
                  </a:srgbClr>
                </a:solidFill>
                <a:latin typeface="Tahoma"/>
                <a:cs typeface="Arial" charset="0"/>
              </a:rPr>
              <a:t>Dizajn 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300">
                <a:solidFill>
                  <a:srgbClr val="969696">
                    <a:lumMod val="50000"/>
                  </a:srgbClr>
                </a:solidFill>
                <a:latin typeface="Tahoma"/>
                <a:cs typeface="Arial" charset="0"/>
              </a:rPr>
              <a:t>proizvodnja</a:t>
            </a:r>
          </a:p>
        </p:txBody>
      </p:sp>
      <p:sp>
        <p:nvSpPr>
          <p:cNvPr id="37" name="Rounded Rectangle 38">
            <a:extLst>
              <a:ext uri="{FF2B5EF4-FFF2-40B4-BE49-F238E27FC236}">
                <a16:creationId xmlns:a16="http://schemas.microsoft.com/office/drawing/2014/main" id="{8A3A67F1-FF62-4020-928D-34DF52A2AEC1}"/>
              </a:ext>
            </a:extLst>
          </p:cNvPr>
          <p:cNvSpPr/>
          <p:nvPr/>
        </p:nvSpPr>
        <p:spPr>
          <a:xfrm>
            <a:off x="1737464" y="3892830"/>
            <a:ext cx="1114425" cy="488950"/>
          </a:xfrm>
          <a:prstGeom prst="roundRect">
            <a:avLst/>
          </a:prstGeom>
          <a:solidFill>
            <a:srgbClr val="99BACE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300">
                <a:solidFill>
                  <a:srgbClr val="969696">
                    <a:lumMod val="50000"/>
                  </a:srgbClr>
                </a:solidFill>
                <a:latin typeface="Tahoma"/>
                <a:cs typeface="Arial" charset="0"/>
              </a:rPr>
              <a:t>Upotreba</a:t>
            </a:r>
          </a:p>
        </p:txBody>
      </p:sp>
      <p:sp>
        <p:nvSpPr>
          <p:cNvPr id="38" name="Rounded Rectangle 39">
            <a:extLst>
              <a:ext uri="{FF2B5EF4-FFF2-40B4-BE49-F238E27FC236}">
                <a16:creationId xmlns:a16="http://schemas.microsoft.com/office/drawing/2014/main" id="{C31D3DB7-69F1-49C6-BD7C-13F159A37E6B}"/>
              </a:ext>
            </a:extLst>
          </p:cNvPr>
          <p:cNvSpPr/>
          <p:nvPr/>
        </p:nvSpPr>
        <p:spPr>
          <a:xfrm>
            <a:off x="1737464" y="3259418"/>
            <a:ext cx="1114425" cy="487362"/>
          </a:xfrm>
          <a:prstGeom prst="roundRect">
            <a:avLst/>
          </a:prstGeom>
          <a:solidFill>
            <a:srgbClr val="99BACE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dirty="0">
                <a:solidFill>
                  <a:srgbClr val="969696">
                    <a:lumMod val="50000"/>
                  </a:srgbClr>
                </a:solidFill>
                <a:latin typeface="Tahoma"/>
                <a:cs typeface="Arial" charset="0"/>
              </a:rPr>
              <a:t>Maloprodaja 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00" dirty="0">
                <a:solidFill>
                  <a:srgbClr val="969696">
                    <a:lumMod val="50000"/>
                  </a:srgbClr>
                </a:solidFill>
                <a:latin typeface="Tahoma"/>
                <a:cs typeface="Arial" charset="0"/>
              </a:rPr>
              <a:t>distribucija</a:t>
            </a:r>
          </a:p>
        </p:txBody>
      </p:sp>
      <p:sp>
        <p:nvSpPr>
          <p:cNvPr id="39" name="Rectangle 1">
            <a:extLst>
              <a:ext uri="{FF2B5EF4-FFF2-40B4-BE49-F238E27FC236}">
                <a16:creationId xmlns:a16="http://schemas.microsoft.com/office/drawing/2014/main" id="{870FEED4-005F-453D-88CA-1125F2602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052" y="2929218"/>
            <a:ext cx="11128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hr-HR" sz="1300"/>
              <a:t>Minimizacija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hr-HR" sz="1300"/>
              <a:t>resursa</a:t>
            </a:r>
          </a:p>
        </p:txBody>
      </p:sp>
      <p:sp>
        <p:nvSpPr>
          <p:cNvPr id="40" name="Rectangle 40">
            <a:extLst>
              <a:ext uri="{FF2B5EF4-FFF2-40B4-BE49-F238E27FC236}">
                <a16:creationId xmlns:a16="http://schemas.microsoft.com/office/drawing/2014/main" id="{C26A3B1B-22C6-4116-B7F3-7DA96B4F1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678" y="3610255"/>
            <a:ext cx="982662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hr-HR" sz="1300"/>
              <a:t>Sprječavanje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hr-HR" sz="1300"/>
              <a:t>nastanka otpada</a:t>
            </a:r>
          </a:p>
        </p:txBody>
      </p:sp>
      <p:pic>
        <p:nvPicPr>
          <p:cNvPr id="41" name="Picture 39">
            <a:extLst>
              <a:ext uri="{FF2B5EF4-FFF2-40B4-BE49-F238E27FC236}">
                <a16:creationId xmlns:a16="http://schemas.microsoft.com/office/drawing/2014/main" id="{0DAA5D5F-24D7-437C-B14F-1701390F6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16" y="1063048"/>
            <a:ext cx="335790" cy="53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3B411FB9-6729-4E94-9FD8-45802E8C262A}"/>
              </a:ext>
            </a:extLst>
          </p:cNvPr>
          <p:cNvSpPr/>
          <p:nvPr/>
        </p:nvSpPr>
        <p:spPr>
          <a:xfrm>
            <a:off x="3843331" y="1181094"/>
            <a:ext cx="1822450" cy="35718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b="1">
                <a:latin typeface="+mn-lt"/>
                <a:cs typeface="+mn-cs"/>
              </a:rPr>
              <a:t>Voda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D0FB2BA-B5DE-4E55-BB6F-53F2D1455713}"/>
              </a:ext>
            </a:extLst>
          </p:cNvPr>
          <p:cNvSpPr/>
          <p:nvPr/>
        </p:nvSpPr>
        <p:spPr>
          <a:xfrm>
            <a:off x="6354740" y="1181094"/>
            <a:ext cx="1822450" cy="35718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b="1">
                <a:latin typeface="+mn-lt"/>
                <a:cs typeface="+mn-cs"/>
              </a:rPr>
              <a:t>Materijali</a:t>
            </a:r>
          </a:p>
        </p:txBody>
      </p:sp>
      <p:pic>
        <p:nvPicPr>
          <p:cNvPr id="44" name="Picture 2">
            <a:extLst>
              <a:ext uri="{FF2B5EF4-FFF2-40B4-BE49-F238E27FC236}">
                <a16:creationId xmlns:a16="http://schemas.microsoft.com/office/drawing/2014/main" id="{6F93ECAA-51AD-40DC-A725-117DE6282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56" y="1044570"/>
            <a:ext cx="3873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">
            <a:extLst>
              <a:ext uri="{FF2B5EF4-FFF2-40B4-BE49-F238E27FC236}">
                <a16:creationId xmlns:a16="http://schemas.microsoft.com/office/drawing/2014/main" id="{E902AD88-9801-4CEC-B2B6-D8BBF97CF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65" y="1022345"/>
            <a:ext cx="454025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ECB3394A-7DB2-4AE3-92BA-1DEF87F28E89}"/>
              </a:ext>
            </a:extLst>
          </p:cNvPr>
          <p:cNvSpPr/>
          <p:nvPr/>
        </p:nvSpPr>
        <p:spPr>
          <a:xfrm>
            <a:off x="1303231" y="5591153"/>
            <a:ext cx="1822450" cy="35718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b="1" dirty="0">
                <a:latin typeface="+mn-lt"/>
                <a:cs typeface="+mn-cs"/>
              </a:rPr>
              <a:t>Stabilnost</a:t>
            </a:r>
            <a:endParaRPr lang="hr-HR" sz="2000" b="1" dirty="0">
              <a:latin typeface="+mn-lt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EDAB72A-05B5-4283-A0CF-3DCBEE7F7CE5}"/>
              </a:ext>
            </a:extLst>
          </p:cNvPr>
          <p:cNvSpPr/>
          <p:nvPr/>
        </p:nvSpPr>
        <p:spPr>
          <a:xfrm>
            <a:off x="3840156" y="5591153"/>
            <a:ext cx="1822450" cy="35718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b="1" dirty="0">
                <a:latin typeface="+mn-lt"/>
                <a:cs typeface="+mn-cs"/>
              </a:rPr>
              <a:t>Otpornost</a:t>
            </a:r>
            <a:endParaRPr lang="hr-HR" sz="2000" b="1" dirty="0">
              <a:latin typeface="+mn-lt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9A672A5-F781-4147-B480-9525C34613AC}"/>
              </a:ext>
            </a:extLst>
          </p:cNvPr>
          <p:cNvSpPr/>
          <p:nvPr/>
        </p:nvSpPr>
        <p:spPr>
          <a:xfrm>
            <a:off x="6288935" y="5591153"/>
            <a:ext cx="1822450" cy="35718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400" b="1" dirty="0">
                <a:latin typeface="+mn-lt"/>
                <a:cs typeface="+mn-cs"/>
              </a:rPr>
              <a:t>Tržišna konkurentnost</a:t>
            </a:r>
          </a:p>
        </p:txBody>
      </p:sp>
      <p:pic>
        <p:nvPicPr>
          <p:cNvPr id="49" name="Picture 42">
            <a:extLst>
              <a:ext uri="{FF2B5EF4-FFF2-40B4-BE49-F238E27FC236}">
                <a16:creationId xmlns:a16="http://schemas.microsoft.com/office/drawing/2014/main" id="{0B77DD12-10A1-405A-AAB4-930198DFE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56" y="5549877"/>
            <a:ext cx="5397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Group 1">
            <a:extLst>
              <a:ext uri="{FF2B5EF4-FFF2-40B4-BE49-F238E27FC236}">
                <a16:creationId xmlns:a16="http://schemas.microsoft.com/office/drawing/2014/main" id="{F09DF683-B900-4683-8039-DE9E6F06E5DC}"/>
              </a:ext>
            </a:extLst>
          </p:cNvPr>
          <p:cNvGrpSpPr>
            <a:grpSpLocks/>
          </p:cNvGrpSpPr>
          <p:nvPr/>
        </p:nvGrpSpPr>
        <p:grpSpPr bwMode="auto">
          <a:xfrm>
            <a:off x="3281356" y="5548290"/>
            <a:ext cx="496887" cy="400050"/>
            <a:chOff x="2706163" y="1767822"/>
            <a:chExt cx="2793896" cy="2346978"/>
          </a:xfrm>
        </p:grpSpPr>
        <p:pic>
          <p:nvPicPr>
            <p:cNvPr id="51" name="Picture 43">
              <a:extLst>
                <a:ext uri="{FF2B5EF4-FFF2-40B4-BE49-F238E27FC236}">
                  <a16:creationId xmlns:a16="http://schemas.microsoft.com/office/drawing/2014/main" id="{FED11CEC-66A0-45E1-B1EF-3799C295CC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6163" y="2558196"/>
              <a:ext cx="2783294" cy="1533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44">
              <a:extLst>
                <a:ext uri="{FF2B5EF4-FFF2-40B4-BE49-F238E27FC236}">
                  <a16:creationId xmlns:a16="http://schemas.microsoft.com/office/drawing/2014/main" id="{FE2EE25C-F3BF-4C9A-9B76-CF0C80B227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982" y="2925762"/>
              <a:ext cx="1225550" cy="1189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43">
              <a:extLst>
                <a:ext uri="{FF2B5EF4-FFF2-40B4-BE49-F238E27FC236}">
                  <a16:creationId xmlns:a16="http://schemas.microsoft.com/office/drawing/2014/main" id="{9C0143BD-7B0F-42F6-98D9-F99699173B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6765" y="1767822"/>
              <a:ext cx="2783294" cy="1187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60DBF557-79E4-4262-ADF7-D02B05D2DF4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13" y="5527680"/>
            <a:ext cx="438950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7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42" grpId="0" animBg="1" autoUpdateAnimBg="0"/>
      <p:bldP spid="43" grpId="0" animBg="1" autoUpdateAnimBg="0"/>
      <p:bldP spid="46" grpId="0" animBg="1" autoUpdateAnimBg="0"/>
      <p:bldP spid="47" grpId="0" animBg="1" autoUpdateAnimBg="0"/>
      <p:bldP spid="48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5. modul – Zelena javna nabava i kružno gospodarstvo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5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Kružne koristi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r-HR"/>
              <a:t>Studije pokazuju da se kružno gospodarstvo isplati: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60BE0C-343C-4935-925B-665098FD7D8C}"/>
              </a:ext>
            </a:extLst>
          </p:cNvPr>
          <p:cNvSpPr txBox="1"/>
          <p:nvPr/>
        </p:nvSpPr>
        <p:spPr>
          <a:xfrm>
            <a:off x="6303491" y="5564504"/>
            <a:ext cx="222346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1200" b="1" cap="small" dirty="0"/>
              <a:t>+ 1200 milijardi USD</a:t>
            </a:r>
            <a:r>
              <a:rPr lang="hr-HR" sz="1200" cap="small" dirty="0"/>
              <a:t> (EU)</a:t>
            </a:r>
          </a:p>
          <a:p>
            <a:pPr algn="ctr">
              <a:defRPr/>
            </a:pPr>
            <a:r>
              <a:rPr lang="hr-HR" sz="1200" cap="small" dirty="0"/>
              <a:t>kroz dodatne koristi</a:t>
            </a:r>
          </a:p>
          <a:p>
            <a:pPr algn="ctr">
              <a:defRPr/>
            </a:pPr>
            <a:r>
              <a:rPr lang="hr-HR" sz="1200" cap="small" dirty="0"/>
              <a:t>(</a:t>
            </a:r>
            <a:r>
              <a:rPr lang="hr-HR" sz="1200" cap="small" dirty="0" err="1"/>
              <a:t>Ellen</a:t>
            </a:r>
            <a:r>
              <a:rPr lang="hr-HR" sz="1200" cap="small" dirty="0"/>
              <a:t> MacArthur </a:t>
            </a:r>
            <a:r>
              <a:rPr lang="hr-HR" sz="1200" cap="small" dirty="0" err="1"/>
              <a:t>Foundation</a:t>
            </a:r>
            <a:r>
              <a:rPr lang="hr-HR" sz="1200" cap="small" dirty="0"/>
              <a:t>, 2016.)</a:t>
            </a:r>
          </a:p>
        </p:txBody>
      </p:sp>
      <p:pic>
        <p:nvPicPr>
          <p:cNvPr id="12" name="Picture 10">
            <a:hlinkClick r:id="rId3"/>
            <a:extLst>
              <a:ext uri="{FF2B5EF4-FFF2-40B4-BE49-F238E27FC236}">
                <a16:creationId xmlns:a16="http://schemas.microsoft.com/office/drawing/2014/main" id="{7DDB84B5-3142-4866-8741-1C3667E26F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1192" y="4008750"/>
            <a:ext cx="1108424" cy="1571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>
            <a:hlinkClick r:id="rId5"/>
            <a:extLst>
              <a:ext uri="{FF2B5EF4-FFF2-40B4-BE49-F238E27FC236}">
                <a16:creationId xmlns:a16="http://schemas.microsoft.com/office/drawing/2014/main" id="{CD6DA23F-E476-455D-9480-69E8D91F2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703793"/>
            <a:ext cx="1109817" cy="156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>
            <a:hlinkClick r:id="rId7"/>
            <a:extLst>
              <a:ext uri="{FF2B5EF4-FFF2-40B4-BE49-F238E27FC236}">
                <a16:creationId xmlns:a16="http://schemas.microsoft.com/office/drawing/2014/main" id="{8F97366C-61FB-4DE0-8D19-8CD86C96F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9146" y="1704951"/>
            <a:ext cx="1101452" cy="157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25">
            <a:extLst>
              <a:ext uri="{FF2B5EF4-FFF2-40B4-BE49-F238E27FC236}">
                <a16:creationId xmlns:a16="http://schemas.microsoft.com/office/drawing/2014/main" id="{D4B1E8DF-AEF8-422F-8B61-5CDFC742B17F}"/>
              </a:ext>
            </a:extLst>
          </p:cNvPr>
          <p:cNvSpPr txBox="1"/>
          <p:nvPr/>
        </p:nvSpPr>
        <p:spPr bwMode="auto">
          <a:xfrm>
            <a:off x="4100859" y="3237042"/>
            <a:ext cx="2919413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1200" b="1" cap="small" dirty="0"/>
              <a:t>630 milijardi USD</a:t>
            </a:r>
            <a:r>
              <a:rPr lang="hr-HR" sz="1200" cap="small" dirty="0"/>
              <a:t> (EU)</a:t>
            </a:r>
            <a:br>
              <a:rPr lang="hr-HR" sz="1200" cap="small" dirty="0"/>
            </a:br>
            <a:r>
              <a:rPr lang="hr-HR" sz="1200" cap="small" dirty="0"/>
              <a:t>uštedama na materijalu</a:t>
            </a:r>
          </a:p>
          <a:p>
            <a:pPr algn="ctr">
              <a:defRPr/>
            </a:pPr>
            <a:r>
              <a:rPr lang="hr-HR" sz="1200" cap="small" dirty="0"/>
              <a:t>(</a:t>
            </a:r>
            <a:r>
              <a:rPr lang="hr-HR" sz="1200" cap="small" dirty="0" err="1"/>
              <a:t>Ellen</a:t>
            </a:r>
            <a:r>
              <a:rPr lang="hr-HR" sz="1200" cap="small" dirty="0"/>
              <a:t> </a:t>
            </a:r>
            <a:r>
              <a:rPr lang="hr-HR" sz="1200" cap="small" dirty="0" err="1"/>
              <a:t>McArthur</a:t>
            </a:r>
            <a:r>
              <a:rPr lang="hr-HR" sz="1200" cap="small" dirty="0"/>
              <a:t> </a:t>
            </a:r>
            <a:r>
              <a:rPr lang="hr-HR" sz="1200" cap="small" dirty="0" err="1"/>
              <a:t>Foundation</a:t>
            </a:r>
            <a:r>
              <a:rPr lang="hr-HR" sz="1200" cap="small" dirty="0"/>
              <a:t>, 2013.)</a:t>
            </a:r>
          </a:p>
        </p:txBody>
      </p:sp>
      <p:sp>
        <p:nvSpPr>
          <p:cNvPr id="16" name="TextBox 26">
            <a:hlinkClick r:id="rId5"/>
            <a:extLst>
              <a:ext uri="{FF2B5EF4-FFF2-40B4-BE49-F238E27FC236}">
                <a16:creationId xmlns:a16="http://schemas.microsoft.com/office/drawing/2014/main" id="{51F70F5E-DF90-40E9-B5AD-3E6217DD73D0}"/>
              </a:ext>
            </a:extLst>
          </p:cNvPr>
          <p:cNvSpPr txBox="1"/>
          <p:nvPr/>
        </p:nvSpPr>
        <p:spPr bwMode="auto">
          <a:xfrm>
            <a:off x="6303491" y="3257679"/>
            <a:ext cx="2600325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1200" b="1" cap="small" dirty="0"/>
              <a:t>73 milijarde EUR</a:t>
            </a:r>
            <a:r>
              <a:rPr lang="hr-HR" sz="1200" cap="small" dirty="0"/>
              <a:t> (NED)</a:t>
            </a:r>
            <a:br>
              <a:rPr lang="hr-HR" sz="1200" cap="small" dirty="0"/>
            </a:br>
            <a:r>
              <a:rPr lang="hr-HR" sz="1200" cap="small" dirty="0"/>
              <a:t>s 54 000 novih poslova</a:t>
            </a:r>
          </a:p>
          <a:p>
            <a:pPr algn="ctr">
              <a:defRPr/>
            </a:pPr>
            <a:r>
              <a:rPr lang="hr-HR" sz="1200" cap="small" dirty="0"/>
              <a:t>(TNO, 2013.)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E7A725-6E58-4F2E-9DE4-D275D2146D5F}"/>
              </a:ext>
            </a:extLst>
          </p:cNvPr>
          <p:cNvSpPr/>
          <p:nvPr/>
        </p:nvSpPr>
        <p:spPr>
          <a:xfrm>
            <a:off x="491134" y="1681663"/>
            <a:ext cx="29270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200" i="1"/>
              <a:t>Kliknite na svaki dokument i prijeđite na tu mrežnu poveznicu</a:t>
            </a:r>
          </a:p>
        </p:txBody>
      </p:sp>
      <p:pic>
        <p:nvPicPr>
          <p:cNvPr id="8" name="Picture 7">
            <a:hlinkClick r:id="rId9"/>
            <a:extLst>
              <a:ext uri="{FF2B5EF4-FFF2-40B4-BE49-F238E27FC236}">
                <a16:creationId xmlns:a16="http://schemas.microsoft.com/office/drawing/2014/main" id="{2D88523D-866E-428C-862D-8A9CE5DC183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/>
          <a:srcRect l="33750" t="15333" r="35362" b="14444"/>
          <a:stretch/>
        </p:blipFill>
        <p:spPr>
          <a:xfrm>
            <a:off x="4907294" y="4011865"/>
            <a:ext cx="1101452" cy="15650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45D8F9D-5297-49AC-A867-4F529C488B02}"/>
              </a:ext>
            </a:extLst>
          </p:cNvPr>
          <p:cNvSpPr txBox="1"/>
          <p:nvPr/>
        </p:nvSpPr>
        <p:spPr>
          <a:xfrm>
            <a:off x="4443385" y="5576947"/>
            <a:ext cx="207085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1200" cap="small" dirty="0"/>
              <a:t>Dostupno na engleskom, francuskom, ukrajinskom i poljskom</a:t>
            </a:r>
          </a:p>
          <a:p>
            <a:pPr algn="ctr">
              <a:defRPr/>
            </a:pPr>
            <a:r>
              <a:rPr lang="hr-HR" sz="1200" cap="small" dirty="0"/>
              <a:t>(Club </a:t>
            </a:r>
            <a:r>
              <a:rPr lang="hr-HR" sz="1200" cap="small" dirty="0" err="1"/>
              <a:t>of</a:t>
            </a:r>
            <a:r>
              <a:rPr lang="hr-HR" sz="1200" cap="small" dirty="0"/>
              <a:t> Rome, 2015.)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A899A7-E4CA-49FA-BD9D-F8F992C054BB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90386" y="2963204"/>
            <a:ext cx="2296601" cy="2087242"/>
          </a:xfrm>
          <a:prstGeom prst="rect">
            <a:avLst/>
          </a:prstGeom>
        </p:spPr>
      </p:pic>
      <p:sp>
        <p:nvSpPr>
          <p:cNvPr id="18" name="Rechthoek 16">
            <a:extLst>
              <a:ext uri="{FF2B5EF4-FFF2-40B4-BE49-F238E27FC236}">
                <a16:creationId xmlns:a16="http://schemas.microsoft.com/office/drawing/2014/main" id="{E864B8F2-3A71-4A07-A879-BC9D47786834}"/>
              </a:ext>
            </a:extLst>
          </p:cNvPr>
          <p:cNvSpPr/>
          <p:nvPr/>
        </p:nvSpPr>
        <p:spPr>
          <a:xfrm>
            <a:off x="1169551" y="2113556"/>
            <a:ext cx="12070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1000" b="1" dirty="0">
                <a:latin typeface="Arial" panose="020B0604020202020204" pitchFamily="34" charset="0"/>
              </a:rPr>
              <a:t>Danska</a:t>
            </a:r>
          </a:p>
          <a:p>
            <a:pPr algn="ctr">
              <a:defRPr/>
            </a:pPr>
            <a:r>
              <a:rPr lang="hr-HR" sz="1000" b="1" dirty="0">
                <a:latin typeface="Arial" panose="020B0604020202020204" pitchFamily="34" charset="0"/>
                <a:sym typeface="Wingdings"/>
              </a:rPr>
              <a:t>  0,8 – 1,4 % BDP-a</a:t>
            </a:r>
          </a:p>
          <a:p>
            <a:pPr algn="ctr">
              <a:defRPr/>
            </a:pPr>
            <a:r>
              <a:rPr lang="hr-HR" sz="1000" b="1" dirty="0">
                <a:latin typeface="Arial" panose="020B0604020202020204" pitchFamily="34" charset="0"/>
              </a:rPr>
              <a:t>7 000 – 13 000 poslova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D341486-6A0D-4694-BB21-9E26AA37F236}"/>
              </a:ext>
            </a:extLst>
          </p:cNvPr>
          <p:cNvCxnSpPr>
            <a:cxnSpLocks/>
          </p:cNvCxnSpPr>
          <p:nvPr/>
        </p:nvCxnSpPr>
        <p:spPr bwMode="auto">
          <a:xfrm>
            <a:off x="1983957" y="2963204"/>
            <a:ext cx="423110" cy="857251"/>
          </a:xfrm>
          <a:prstGeom prst="straightConnector1">
            <a:avLst/>
          </a:prstGeom>
          <a:noFill/>
          <a:ln w="53975" algn="ctr">
            <a:solidFill>
              <a:srgbClr val="4F81BD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hthoek 16">
            <a:extLst>
              <a:ext uri="{FF2B5EF4-FFF2-40B4-BE49-F238E27FC236}">
                <a16:creationId xmlns:a16="http://schemas.microsoft.com/office/drawing/2014/main" id="{E44904EF-9AAE-4FDA-B1F1-0802F7B28555}"/>
              </a:ext>
            </a:extLst>
          </p:cNvPr>
          <p:cNvSpPr/>
          <p:nvPr/>
        </p:nvSpPr>
        <p:spPr>
          <a:xfrm>
            <a:off x="233715" y="3079296"/>
            <a:ext cx="1356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900" b="1" dirty="0">
                <a:latin typeface="Arial" panose="020B0604020202020204" pitchFamily="34" charset="0"/>
              </a:rPr>
              <a:t>Ujedinjena Kraljevina</a:t>
            </a:r>
          </a:p>
          <a:p>
            <a:pPr algn="ctr">
              <a:defRPr/>
            </a:pPr>
            <a:r>
              <a:rPr lang="hr-HR" sz="900" b="1" dirty="0">
                <a:latin typeface="Arial" panose="020B0604020202020204" pitchFamily="34" charset="0"/>
              </a:rPr>
              <a:t> ~ 30 milijardi EUR  </a:t>
            </a:r>
          </a:p>
          <a:p>
            <a:pPr algn="ctr">
              <a:defRPr/>
            </a:pPr>
            <a:r>
              <a:rPr lang="hr-HR" sz="900" b="1" dirty="0">
                <a:latin typeface="Arial" panose="020B0604020202020204" pitchFamily="34" charset="0"/>
                <a:sym typeface="Wingdings"/>
              </a:rPr>
              <a:t>200 000 poslova</a:t>
            </a:r>
            <a:br>
              <a:rPr lang="hr-HR" sz="900" dirty="0">
                <a:latin typeface="Arial" panose="020B0604020202020204" pitchFamily="34" charset="0"/>
                <a:sym typeface="Wingdings"/>
              </a:rPr>
            </a:br>
            <a:endParaRPr lang="hr-HR" sz="900" dirty="0">
              <a:latin typeface="Arial" panose="020B0604020202020204" pitchFamily="34" charset="0"/>
              <a:sym typeface="Wingdings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8B16AC7-47A8-4263-B6AC-EAFA3190C20E}"/>
              </a:ext>
            </a:extLst>
          </p:cNvPr>
          <p:cNvCxnSpPr>
            <a:cxnSpLocks/>
          </p:cNvCxnSpPr>
          <p:nvPr/>
        </p:nvCxnSpPr>
        <p:spPr bwMode="auto">
          <a:xfrm>
            <a:off x="1488158" y="3577242"/>
            <a:ext cx="569796" cy="356295"/>
          </a:xfrm>
          <a:prstGeom prst="straightConnector1">
            <a:avLst/>
          </a:prstGeom>
          <a:noFill/>
          <a:ln w="53975" algn="ctr">
            <a:solidFill>
              <a:srgbClr val="4F81BD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8A20C51-9308-4043-AE5C-85AD183D1C3E}"/>
              </a:ext>
            </a:extLst>
          </p:cNvPr>
          <p:cNvCxnSpPr>
            <a:cxnSpLocks/>
          </p:cNvCxnSpPr>
          <p:nvPr/>
        </p:nvCxnSpPr>
        <p:spPr bwMode="auto">
          <a:xfrm flipV="1">
            <a:off x="1138222" y="4318000"/>
            <a:ext cx="919732" cy="140015"/>
          </a:xfrm>
          <a:prstGeom prst="straightConnector1">
            <a:avLst/>
          </a:prstGeom>
          <a:noFill/>
          <a:ln w="53975" algn="ctr">
            <a:solidFill>
              <a:srgbClr val="4F81BD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Rechthoek 16">
            <a:extLst>
              <a:ext uri="{FF2B5EF4-FFF2-40B4-BE49-F238E27FC236}">
                <a16:creationId xmlns:a16="http://schemas.microsoft.com/office/drawing/2014/main" id="{4FDB0A63-5DE9-443F-BE2A-E8FDA775A9B6}"/>
              </a:ext>
            </a:extLst>
          </p:cNvPr>
          <p:cNvSpPr/>
          <p:nvPr/>
        </p:nvSpPr>
        <p:spPr>
          <a:xfrm>
            <a:off x="30733" y="4006825"/>
            <a:ext cx="1193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900" b="1">
                <a:latin typeface="Arial" panose="020B0604020202020204" pitchFamily="34" charset="0"/>
              </a:rPr>
              <a:t>Francuska</a:t>
            </a:r>
          </a:p>
          <a:p>
            <a:pPr algn="ctr">
              <a:defRPr/>
            </a:pPr>
            <a:r>
              <a:rPr lang="hr-HR" sz="900" b="1">
                <a:latin typeface="Arial" panose="020B0604020202020204" pitchFamily="34" charset="0"/>
                <a:sym typeface="Wingdings"/>
              </a:rPr>
              <a:t> 0,33 – 0,66 % BDP-a</a:t>
            </a:r>
          </a:p>
          <a:p>
            <a:pPr algn="ctr">
              <a:defRPr/>
            </a:pPr>
            <a:r>
              <a:rPr lang="hr-HR" sz="900" b="1">
                <a:latin typeface="Arial" panose="020B0604020202020204" pitchFamily="34" charset="0"/>
              </a:rPr>
              <a:t>100 000 poslova</a:t>
            </a:r>
            <a:br>
              <a:rPr lang="hr-HR" sz="900">
                <a:latin typeface="Arial" panose="020B0604020202020204" pitchFamily="34" charset="0"/>
              </a:rPr>
            </a:br>
            <a:endParaRPr lang="hr-HR" sz="900">
              <a:latin typeface="Arial" panose="020B0604020202020204" pitchFamily="34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5522CA0-B1B7-468C-A2A1-352C374F08F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224324" y="4653156"/>
            <a:ext cx="591776" cy="397290"/>
          </a:xfrm>
          <a:prstGeom prst="straightConnector1">
            <a:avLst/>
          </a:prstGeom>
          <a:noFill/>
          <a:ln w="53975" algn="ctr">
            <a:solidFill>
              <a:srgbClr val="4F81BD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Rechthoek 16">
            <a:extLst>
              <a:ext uri="{FF2B5EF4-FFF2-40B4-BE49-F238E27FC236}">
                <a16:creationId xmlns:a16="http://schemas.microsoft.com/office/drawing/2014/main" id="{9223A74D-BF00-4EB8-B83A-5ADA0CD5A5B0}"/>
              </a:ext>
            </a:extLst>
          </p:cNvPr>
          <p:cNvSpPr/>
          <p:nvPr/>
        </p:nvSpPr>
        <p:spPr>
          <a:xfrm>
            <a:off x="167694" y="5086131"/>
            <a:ext cx="1222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900" b="1">
                <a:latin typeface="Arial" panose="020B0604020202020204" pitchFamily="34" charset="0"/>
              </a:rPr>
              <a:t>Španjolska</a:t>
            </a:r>
          </a:p>
          <a:p>
            <a:pPr algn="ctr">
              <a:defRPr/>
            </a:pPr>
            <a:r>
              <a:rPr lang="hr-HR" sz="900" b="1">
                <a:latin typeface="Arial" panose="020B0604020202020204" pitchFamily="34" charset="0"/>
                <a:sym typeface="Wingdings"/>
              </a:rPr>
              <a:t> 0,33 – 0,66 % BDP-a</a:t>
            </a:r>
          </a:p>
          <a:p>
            <a:pPr algn="ctr">
              <a:defRPr/>
            </a:pPr>
            <a:r>
              <a:rPr lang="hr-HR" sz="900" b="1">
                <a:latin typeface="Arial" panose="020B0604020202020204" pitchFamily="34" charset="0"/>
              </a:rPr>
              <a:t>100 000 poslova</a:t>
            </a:r>
            <a:br>
              <a:rPr lang="hr-HR" sz="900">
                <a:latin typeface="Arial" panose="020B0604020202020204" pitchFamily="34" charset="0"/>
              </a:rPr>
            </a:br>
            <a:endParaRPr lang="hr-HR" sz="900">
              <a:latin typeface="Arial" panose="020B0604020202020204" pitchFamily="34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DEC1990-616D-482D-A4B8-D18573667398}"/>
              </a:ext>
            </a:extLst>
          </p:cNvPr>
          <p:cNvCxnSpPr>
            <a:cxnSpLocks/>
          </p:cNvCxnSpPr>
          <p:nvPr/>
        </p:nvCxnSpPr>
        <p:spPr bwMode="auto">
          <a:xfrm flipH="1">
            <a:off x="2736234" y="3016328"/>
            <a:ext cx="681920" cy="351746"/>
          </a:xfrm>
          <a:prstGeom prst="straightConnector1">
            <a:avLst/>
          </a:prstGeom>
          <a:noFill/>
          <a:ln w="53975" algn="ctr">
            <a:solidFill>
              <a:srgbClr val="4F81BD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Rechthoek 16">
            <a:extLst>
              <a:ext uri="{FF2B5EF4-FFF2-40B4-BE49-F238E27FC236}">
                <a16:creationId xmlns:a16="http://schemas.microsoft.com/office/drawing/2014/main" id="{C1F48B06-6DE2-4E5F-82C2-337D727FB636}"/>
              </a:ext>
            </a:extLst>
          </p:cNvPr>
          <p:cNvSpPr/>
          <p:nvPr/>
        </p:nvSpPr>
        <p:spPr>
          <a:xfrm>
            <a:off x="3222235" y="2544824"/>
            <a:ext cx="123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900" b="1" dirty="0">
                <a:latin typeface="Arial" panose="020B0604020202020204" pitchFamily="34" charset="0"/>
              </a:rPr>
              <a:t>Finska</a:t>
            </a:r>
          </a:p>
          <a:p>
            <a:pPr algn="ctr">
              <a:defRPr/>
            </a:pPr>
            <a:r>
              <a:rPr lang="hr-HR" sz="900" b="1" dirty="0">
                <a:latin typeface="Arial" panose="020B0604020202020204" pitchFamily="34" charset="0"/>
                <a:sym typeface="Wingdings"/>
              </a:rPr>
              <a:t> 0,33 – 0,66 % BDP-a</a:t>
            </a:r>
          </a:p>
          <a:p>
            <a:pPr algn="ctr">
              <a:defRPr/>
            </a:pPr>
            <a:r>
              <a:rPr lang="hr-HR" sz="900" b="1" dirty="0">
                <a:latin typeface="Arial" panose="020B0604020202020204" pitchFamily="34" charset="0"/>
              </a:rPr>
              <a:t>15 000 poslova</a:t>
            </a:r>
            <a:br>
              <a:rPr lang="hr-HR" sz="900" dirty="0">
                <a:latin typeface="Arial" panose="020B0604020202020204" pitchFamily="34" charset="0"/>
              </a:rPr>
            </a:br>
            <a:endParaRPr lang="hr-HR" sz="900" dirty="0">
              <a:latin typeface="Arial" panose="020B0604020202020204" pitchFamily="34" charset="0"/>
            </a:endParaRPr>
          </a:p>
        </p:txBody>
      </p:sp>
      <p:sp>
        <p:nvSpPr>
          <p:cNvPr id="40" name="Rechthoek 16">
            <a:extLst>
              <a:ext uri="{FF2B5EF4-FFF2-40B4-BE49-F238E27FC236}">
                <a16:creationId xmlns:a16="http://schemas.microsoft.com/office/drawing/2014/main" id="{8C5DBF7C-BEB7-4038-A48C-C23E78D3A812}"/>
              </a:ext>
            </a:extLst>
          </p:cNvPr>
          <p:cNvSpPr/>
          <p:nvPr/>
        </p:nvSpPr>
        <p:spPr>
          <a:xfrm>
            <a:off x="3003184" y="5327833"/>
            <a:ext cx="1367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hr-HR" sz="900" b="1">
                <a:latin typeface="Arial" panose="020B0604020202020204" pitchFamily="34" charset="0"/>
              </a:rPr>
              <a:t>Švedska</a:t>
            </a:r>
          </a:p>
          <a:p>
            <a:pPr algn="ctr" defTabSz="457200">
              <a:defRPr/>
            </a:pPr>
            <a:r>
              <a:rPr lang="hr-HR" sz="900" b="1">
                <a:latin typeface="Arial" panose="020B0604020202020204" pitchFamily="34" charset="0"/>
                <a:sym typeface="Wingdings"/>
              </a:rPr>
              <a:t> 3 % trgovinske bilance</a:t>
            </a:r>
          </a:p>
          <a:p>
            <a:pPr algn="ctr" defTabSz="457200">
              <a:defRPr/>
            </a:pPr>
            <a:r>
              <a:rPr lang="hr-HR" sz="900" b="1">
                <a:latin typeface="Arial" panose="020B0604020202020204" pitchFamily="34" charset="0"/>
              </a:rPr>
              <a:t>15 000 poslova</a:t>
            </a:r>
            <a:br>
              <a:rPr lang="hr-HR" sz="900">
                <a:latin typeface="Arial" panose="020B0604020202020204" pitchFamily="34" charset="0"/>
              </a:rPr>
            </a:br>
            <a:endParaRPr lang="hr-HR" sz="900">
              <a:latin typeface="Arial" panose="020B0604020202020204" pitchFamily="34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90FA3B8-230F-4E56-81BC-C50A58FD78D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518848" y="3611622"/>
            <a:ext cx="1049852" cy="1639210"/>
          </a:xfrm>
          <a:prstGeom prst="straightConnector1">
            <a:avLst/>
          </a:prstGeom>
          <a:noFill/>
          <a:ln w="53975" algn="ctr">
            <a:solidFill>
              <a:srgbClr val="4F81BD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Rechthoek 16">
            <a:extLst>
              <a:ext uri="{FF2B5EF4-FFF2-40B4-BE49-F238E27FC236}">
                <a16:creationId xmlns:a16="http://schemas.microsoft.com/office/drawing/2014/main" id="{2370D2DC-EF1A-470B-AD12-AB8B9A2F16C0}"/>
              </a:ext>
            </a:extLst>
          </p:cNvPr>
          <p:cNvSpPr/>
          <p:nvPr/>
        </p:nvSpPr>
        <p:spPr>
          <a:xfrm>
            <a:off x="1523027" y="5384392"/>
            <a:ext cx="137807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hr-HR" sz="900" b="1">
                <a:latin typeface="Arial" panose="020B0604020202020204" pitchFamily="34" charset="0"/>
              </a:rPr>
              <a:t>Nizozemska</a:t>
            </a:r>
          </a:p>
          <a:p>
            <a:pPr algn="ctr" defTabSz="457200">
              <a:defRPr/>
            </a:pPr>
            <a:r>
              <a:rPr lang="hr-HR" sz="900" b="1">
                <a:latin typeface="Arial" panose="020B0604020202020204" pitchFamily="34" charset="0"/>
              </a:rPr>
              <a:t> 7,3 milijardi EUR  </a:t>
            </a:r>
          </a:p>
          <a:p>
            <a:pPr algn="ctr" defTabSz="457200">
              <a:defRPr/>
            </a:pPr>
            <a:r>
              <a:rPr lang="hr-HR" sz="900" b="1">
                <a:latin typeface="Arial" panose="020B0604020202020204" pitchFamily="34" charset="0"/>
              </a:rPr>
              <a:t>54 000 poslova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3C6C27E-A5D9-482D-B87F-B4F8EAFF638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195513" y="4032320"/>
            <a:ext cx="149719" cy="1290899"/>
          </a:xfrm>
          <a:prstGeom prst="straightConnector1">
            <a:avLst/>
          </a:prstGeom>
          <a:noFill/>
          <a:ln w="53975" algn="ctr">
            <a:solidFill>
              <a:srgbClr val="4F81BD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2369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7" grpId="0"/>
      <p:bldP spid="33" grpId="0"/>
      <p:bldP spid="38" grpId="0"/>
      <p:bldP spid="40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5. modul – Zelena javna nabava i kružno gospodarstvo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6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Što je kružna javna nabava?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r-HR"/>
              <a:t>Definicija kružne javne nabave</a:t>
            </a:r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35B3910F-F323-4F47-ABEE-BAAA9E9C681E}"/>
              </a:ext>
            </a:extLst>
          </p:cNvPr>
          <p:cNvSpPr/>
          <p:nvPr/>
        </p:nvSpPr>
        <p:spPr>
          <a:xfrm>
            <a:off x="929308" y="1826731"/>
            <a:ext cx="6789600" cy="395355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i="1">
                <a:solidFill>
                  <a:schemeClr val="tx2"/>
                </a:solidFill>
                <a:latin typeface="Gill Sans MT" pitchFamily="34" charset="0"/>
                <a:cs typeface="Arial" pitchFamily="34" charset="0"/>
              </a:rPr>
              <a:t>Kružna javna nabava može se definirati kao proces u kojem javna tijela kupuju radove, robu ili usluge, a kojim se želi pridonijeti zatvorenoj energiji i krugovima materijala unutar lanaca opskrbe, uz istovremeno minimiziranje, a u najboljem slučaju izbjegavanje, negativnih učinaka na okoliš i stvaranja otpada u cijelom životnom vijeku.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23C6E3-7BEA-4B4E-8E20-0318B728653C}"/>
              </a:ext>
            </a:extLst>
          </p:cNvPr>
          <p:cNvSpPr/>
          <p:nvPr/>
        </p:nvSpPr>
        <p:spPr>
          <a:xfrm>
            <a:off x="1263650" y="5894685"/>
            <a:ext cx="6616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i="1" baseline="30000">
                <a:solidFill>
                  <a:srgbClr val="484847"/>
                </a:solidFill>
                <a:latin typeface="Gill Sans MT" pitchFamily="34" charset="0"/>
                <a:cs typeface="Arial" pitchFamily="34" charset="0"/>
                <a:hlinkClick r:id="rId3"/>
              </a:rPr>
              <a:t>Javna nabava za kružno gospodarstvo. Europska komisija, 2017. (str. 5.)  </a:t>
            </a:r>
          </a:p>
        </p:txBody>
      </p:sp>
    </p:spTree>
    <p:extLst>
      <p:ext uri="{BB962C8B-B14F-4D97-AF65-F5344CB8AC3E}">
        <p14:creationId xmlns:p14="http://schemas.microsoft.com/office/powerpoint/2010/main" val="2315789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9971156-699C-4B07-8DA4-8B23D2A40106}"/>
              </a:ext>
            </a:extLst>
          </p:cNvPr>
          <p:cNvSpPr/>
          <p:nvPr/>
        </p:nvSpPr>
        <p:spPr>
          <a:xfrm>
            <a:off x="3076874" y="2122092"/>
            <a:ext cx="3413760" cy="3413760"/>
          </a:xfrm>
          <a:custGeom>
            <a:avLst/>
            <a:gdLst>
              <a:gd name="connsiteX0" fmla="*/ 1706880 w 3413760"/>
              <a:gd name="connsiteY0" fmla="*/ 0 h 3413760"/>
              <a:gd name="connsiteX1" fmla="*/ 3185081 w 3413760"/>
              <a:gd name="connsiteY1" fmla="*/ 853440 h 3413760"/>
              <a:gd name="connsiteX2" fmla="*/ 3185081 w 3413760"/>
              <a:gd name="connsiteY2" fmla="*/ 2560320 h 3413760"/>
              <a:gd name="connsiteX3" fmla="*/ 1706880 w 3413760"/>
              <a:gd name="connsiteY3" fmla="*/ 1706880 h 3413760"/>
              <a:gd name="connsiteX4" fmla="*/ 1706880 w 3413760"/>
              <a:gd name="connsiteY4" fmla="*/ 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760" h="3413760">
                <a:moveTo>
                  <a:pt x="1706880" y="0"/>
                </a:moveTo>
                <a:cubicBezTo>
                  <a:pt x="2316689" y="0"/>
                  <a:pt x="2880177" y="325329"/>
                  <a:pt x="3185081" y="853440"/>
                </a:cubicBezTo>
                <a:cubicBezTo>
                  <a:pt x="3489986" y="1381551"/>
                  <a:pt x="3489986" y="2032209"/>
                  <a:pt x="3185081" y="2560320"/>
                </a:cubicBezTo>
                <a:lnTo>
                  <a:pt x="1706880" y="1706880"/>
                </a:lnTo>
                <a:lnTo>
                  <a:pt x="1706880" y="0"/>
                </a:lnTo>
                <a:close/>
              </a:path>
            </a:pathLst>
          </a:custGeom>
          <a:solidFill>
            <a:srgbClr val="CAAEB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4533" tIns="748792" rIns="420827" bIns="169976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400" kern="120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FF657FD-451A-4746-BE8C-2E369D6AFE65}"/>
              </a:ext>
            </a:extLst>
          </p:cNvPr>
          <p:cNvSpPr/>
          <p:nvPr/>
        </p:nvSpPr>
        <p:spPr>
          <a:xfrm>
            <a:off x="3006566" y="2244012"/>
            <a:ext cx="3413760" cy="3413760"/>
          </a:xfrm>
          <a:custGeom>
            <a:avLst/>
            <a:gdLst>
              <a:gd name="connsiteX0" fmla="*/ 3185081 w 3413760"/>
              <a:gd name="connsiteY0" fmla="*/ 2560320 h 3413760"/>
              <a:gd name="connsiteX1" fmla="*/ 1706880 w 3413760"/>
              <a:gd name="connsiteY1" fmla="*/ 3413760 h 3413760"/>
              <a:gd name="connsiteX2" fmla="*/ 228679 w 3413760"/>
              <a:gd name="connsiteY2" fmla="*/ 2560320 h 3413760"/>
              <a:gd name="connsiteX3" fmla="*/ 1706880 w 3413760"/>
              <a:gd name="connsiteY3" fmla="*/ 1706880 h 3413760"/>
              <a:gd name="connsiteX4" fmla="*/ 3185081 w 3413760"/>
              <a:gd name="connsiteY4" fmla="*/ 256032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760" h="3413760">
                <a:moveTo>
                  <a:pt x="3185081" y="2560320"/>
                </a:moveTo>
                <a:cubicBezTo>
                  <a:pt x="2880176" y="3088431"/>
                  <a:pt x="2316689" y="3413760"/>
                  <a:pt x="1706880" y="3413760"/>
                </a:cubicBezTo>
                <a:cubicBezTo>
                  <a:pt x="1097071" y="3413760"/>
                  <a:pt x="533583" y="3088431"/>
                  <a:pt x="228679" y="2560320"/>
                </a:cubicBezTo>
                <a:lnTo>
                  <a:pt x="1706880" y="1706880"/>
                </a:lnTo>
                <a:lnTo>
                  <a:pt x="3185081" y="2560320"/>
                </a:lnTo>
                <a:close/>
              </a:path>
            </a:pathLst>
          </a:custGeom>
          <a:solidFill>
            <a:srgbClr val="AC828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1" tIns="2240281" rIns="797559" bIns="330199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400" kern="12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3BE6F46-7255-4C3E-93FC-90BC0BB15CE6}"/>
              </a:ext>
            </a:extLst>
          </p:cNvPr>
          <p:cNvSpPr/>
          <p:nvPr/>
        </p:nvSpPr>
        <p:spPr>
          <a:xfrm>
            <a:off x="2936259" y="2122092"/>
            <a:ext cx="3413760" cy="3413760"/>
          </a:xfrm>
          <a:custGeom>
            <a:avLst/>
            <a:gdLst>
              <a:gd name="connsiteX0" fmla="*/ 228679 w 3413760"/>
              <a:gd name="connsiteY0" fmla="*/ 2560320 h 3413760"/>
              <a:gd name="connsiteX1" fmla="*/ 228679 w 3413760"/>
              <a:gd name="connsiteY1" fmla="*/ 853440 h 3413760"/>
              <a:gd name="connsiteX2" fmla="*/ 1706880 w 3413760"/>
              <a:gd name="connsiteY2" fmla="*/ 0 h 3413760"/>
              <a:gd name="connsiteX3" fmla="*/ 1706880 w 3413760"/>
              <a:gd name="connsiteY3" fmla="*/ 1706880 h 3413760"/>
              <a:gd name="connsiteX4" fmla="*/ 228679 w 3413760"/>
              <a:gd name="connsiteY4" fmla="*/ 256032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760" h="3413760">
                <a:moveTo>
                  <a:pt x="228679" y="2560320"/>
                </a:moveTo>
                <a:cubicBezTo>
                  <a:pt x="-76226" y="2032209"/>
                  <a:pt x="-76226" y="1381551"/>
                  <a:pt x="228679" y="853440"/>
                </a:cubicBezTo>
                <a:cubicBezTo>
                  <a:pt x="533584" y="325329"/>
                  <a:pt x="1097071" y="0"/>
                  <a:pt x="1706880" y="0"/>
                </a:cubicBezTo>
                <a:lnTo>
                  <a:pt x="1706880" y="1706880"/>
                </a:lnTo>
                <a:lnTo>
                  <a:pt x="228679" y="2560320"/>
                </a:lnTo>
                <a:close/>
              </a:path>
            </a:pathLst>
          </a:custGeom>
          <a:solidFill>
            <a:srgbClr val="A2727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0827" tIns="748792" rIns="1824533" bIns="169976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400" kern="1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590E3F-AFD7-4017-B7E5-19D24B85E01D}"/>
              </a:ext>
            </a:extLst>
          </p:cNvPr>
          <p:cNvSpPr/>
          <p:nvPr/>
        </p:nvSpPr>
        <p:spPr>
          <a:xfrm>
            <a:off x="4444782" y="4648242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>
                <a:solidFill>
                  <a:schemeClr val="bg1"/>
                </a:solidFill>
              </a:rPr>
              <a:t>Upotreba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B18874-4214-42AD-800E-1D13ADD87371}"/>
              </a:ext>
            </a:extLst>
          </p:cNvPr>
          <p:cNvSpPr/>
          <p:nvPr/>
        </p:nvSpPr>
        <p:spPr>
          <a:xfrm>
            <a:off x="4879659" y="3181392"/>
            <a:ext cx="1573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>
                <a:solidFill>
                  <a:schemeClr val="bg1"/>
                </a:solidFill>
              </a:rPr>
              <a:t>Kupnja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5EA62A-D978-41D4-8055-7D0BFFC35AE0}"/>
              </a:ext>
            </a:extLst>
          </p:cNvPr>
          <p:cNvSpPr/>
          <p:nvPr/>
        </p:nvSpPr>
        <p:spPr>
          <a:xfrm>
            <a:off x="3215303" y="3181392"/>
            <a:ext cx="1258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>
                <a:solidFill>
                  <a:schemeClr val="bg1"/>
                </a:solidFill>
              </a:rPr>
              <a:t>Odlaganje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034A515-0A5A-4C62-97D8-06F9772DFB2D}"/>
              </a:ext>
            </a:extLst>
          </p:cNvPr>
          <p:cNvGrpSpPr/>
          <p:nvPr/>
        </p:nvGrpSpPr>
        <p:grpSpPr>
          <a:xfrm>
            <a:off x="4180727" y="3412224"/>
            <a:ext cx="1039812" cy="941387"/>
            <a:chOff x="4249738" y="3389313"/>
            <a:chExt cx="1039812" cy="941387"/>
          </a:xfrm>
        </p:grpSpPr>
        <p:pic>
          <p:nvPicPr>
            <p:cNvPr id="27" name="Picture 24">
              <a:extLst>
                <a:ext uri="{FF2B5EF4-FFF2-40B4-BE49-F238E27FC236}">
                  <a16:creationId xmlns:a16="http://schemas.microsoft.com/office/drawing/2014/main" id="{A8361E03-01D4-48E3-81F6-151F3020B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9738" y="3389313"/>
              <a:ext cx="992187" cy="94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378301B-0433-433D-AF5A-608034402FF8}"/>
                </a:ext>
              </a:extLst>
            </p:cNvPr>
            <p:cNvSpPr txBox="1"/>
            <p:nvPr/>
          </p:nvSpPr>
          <p:spPr>
            <a:xfrm>
              <a:off x="4291623" y="3914777"/>
              <a:ext cx="997927" cy="258532"/>
            </a:xfrm>
            <a:prstGeom prst="rect">
              <a:avLst/>
            </a:prstGeom>
            <a:solidFill>
              <a:srgbClr val="966363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hr-HR" sz="1050" b="1" cap="small" dirty="0">
                  <a:solidFill>
                    <a:schemeClr val="bg1"/>
                  </a:solidFill>
                </a:rPr>
                <a:t>KRUŽNO</a:t>
              </a:r>
            </a:p>
            <a:p>
              <a:pPr algn="ctr">
                <a:lnSpc>
                  <a:spcPct val="80000"/>
                </a:lnSpc>
              </a:pPr>
              <a:r>
                <a:rPr lang="hr-HR" sz="1050" b="1" cap="small" dirty="0">
                  <a:solidFill>
                    <a:schemeClr val="bg1"/>
                  </a:solidFill>
                </a:rPr>
                <a:t>GOSPODARSTVO</a:t>
              </a: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4320480" cy="365125"/>
          </a:xfrm>
        </p:spPr>
        <p:txBody>
          <a:bodyPr/>
          <a:lstStyle/>
          <a:p>
            <a:r>
              <a:rPr lang="hr-HR"/>
              <a:t>5. modul – Zelena javna nabava i kružno gospodarstvo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BDDF610-95E4-4D46-B96C-4D9FBF39C128}" type="slidenum">
              <a:rPr lang="en-IE" smtClean="0"/>
              <a:pPr/>
              <a:t>7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/>
          <a:lstStyle/>
          <a:p>
            <a:r>
              <a:rPr lang="hr-HR"/>
              <a:t>Ciklus nabave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5431" y="1212777"/>
            <a:ext cx="2170583" cy="925278"/>
          </a:xfrm>
        </p:spPr>
        <p:txBody>
          <a:bodyPr/>
          <a:lstStyle/>
          <a:p>
            <a:pPr marL="0" indent="0"/>
            <a:r>
              <a:rPr lang="hr-HR" sz="2400" dirty="0"/>
              <a:t>Mogućnosti kružne nabave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B8B390-C307-4B21-962E-B220AB241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318" y="4648242"/>
            <a:ext cx="111015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sz="1100" dirty="0">
                <a:solidFill>
                  <a:srgbClr val="993366"/>
                </a:solidFill>
                <a:latin typeface="Arial Unicode MS" pitchFamily="34" charset="-128"/>
                <a:ea typeface="Arial Unicode MS" pitchFamily="34" charset="-128"/>
              </a:rPr>
              <a:t>OPTIMIZIRAJTE ŽIVOTNE VIJEKOVE PROIZVODA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E6E341-EF56-4B29-879E-5860B2435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8383" y="2645153"/>
            <a:ext cx="1444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sz="1200">
                <a:solidFill>
                  <a:srgbClr val="993366"/>
                </a:solidFill>
                <a:latin typeface="Arial Unicode MS" pitchFamily="34" charset="-128"/>
                <a:ea typeface="Arial Unicode MS" pitchFamily="34" charset="-128"/>
              </a:rPr>
              <a:t>SMANJITE OTPAD OD OBRADE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E88246-1D5E-4EE7-B8DE-E7A59DFB7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951" y="6011567"/>
            <a:ext cx="1739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sz="1200">
                <a:solidFill>
                  <a:srgbClr val="993366"/>
                </a:solidFill>
                <a:latin typeface="Arial Unicode MS" pitchFamily="34" charset="-128"/>
                <a:ea typeface="Arial Unicode MS" pitchFamily="34" charset="-128"/>
              </a:rPr>
              <a:t>POTIČITE RECIKLIRANJE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733030-A468-4B09-B244-FCB061472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138" y="6017575"/>
            <a:ext cx="1720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sz="1200">
                <a:solidFill>
                  <a:srgbClr val="993366"/>
                </a:solidFill>
                <a:latin typeface="Arial Unicode MS" pitchFamily="34" charset="-128"/>
                <a:ea typeface="Arial Unicode MS" pitchFamily="34" charset="-128"/>
              </a:rPr>
              <a:t>POBOLJŠAJTE PRIKUPLJANJE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99EEF2-CFDA-462D-82EA-4609F7497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4891145"/>
            <a:ext cx="1690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hr-HR" sz="1200">
                <a:solidFill>
                  <a:srgbClr val="993366"/>
                </a:solidFill>
                <a:latin typeface="Arial Unicode MS" pitchFamily="34" charset="-128"/>
                <a:ea typeface="Arial Unicode MS" pitchFamily="34" charset="-128"/>
              </a:rPr>
              <a:t>POTIČITE PONOVNU UPOTREBU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3D27F8-3803-45B2-A327-CA2390C5A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9846" y="2814206"/>
            <a:ext cx="218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hr-HR" sz="1200">
                <a:solidFill>
                  <a:srgbClr val="993366"/>
                </a:solidFill>
                <a:latin typeface="Arial Unicode MS" pitchFamily="34" charset="-128"/>
                <a:ea typeface="Arial Unicode MS" pitchFamily="34" charset="-128"/>
              </a:rPr>
              <a:t>ULAŽITE U INFRASTRUKTURU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8B41D5-8265-47E0-BE42-924DEA23D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2693" y="1120975"/>
            <a:ext cx="1444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sz="1200">
                <a:solidFill>
                  <a:srgbClr val="993366"/>
                </a:solidFill>
                <a:latin typeface="Arial Unicode MS" pitchFamily="34" charset="-128"/>
                <a:ea typeface="Arial Unicode MS" pitchFamily="34" charset="-128"/>
              </a:rPr>
              <a:t>DIZAJNIRAJTE BOLJE PROIZVODE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508FFBB-B7E5-4D6D-973E-A0B27B2A166C}"/>
              </a:ext>
            </a:extLst>
          </p:cNvPr>
          <p:cNvGrpSpPr/>
          <p:nvPr/>
        </p:nvGrpSpPr>
        <p:grpSpPr>
          <a:xfrm>
            <a:off x="1969809" y="1192900"/>
            <a:ext cx="5589550" cy="5461035"/>
            <a:chOff x="1969809" y="1192900"/>
            <a:chExt cx="5589550" cy="5461035"/>
          </a:xfrm>
        </p:grpSpPr>
        <p:sp>
          <p:nvSpPr>
            <p:cNvPr id="29" name="Circular Arrow 65">
              <a:extLst>
                <a:ext uri="{FF2B5EF4-FFF2-40B4-BE49-F238E27FC236}">
                  <a16:creationId xmlns:a16="http://schemas.microsoft.com/office/drawing/2014/main" id="{5F5A4749-1D6D-4B1A-B3E5-EF2B9A55C03B}"/>
                </a:ext>
              </a:extLst>
            </p:cNvPr>
            <p:cNvSpPr/>
            <p:nvPr/>
          </p:nvSpPr>
          <p:spPr>
            <a:xfrm rot="10575347">
              <a:off x="2094318" y="1221924"/>
              <a:ext cx="5241511" cy="5241511"/>
            </a:xfrm>
            <a:prstGeom prst="circularArrow">
              <a:avLst>
                <a:gd name="adj1" fmla="val 1605"/>
                <a:gd name="adj2" fmla="val 216979"/>
                <a:gd name="adj3" fmla="val 16622257"/>
                <a:gd name="adj4" fmla="val 15548047"/>
                <a:gd name="adj5" fmla="val 1792"/>
              </a:avLst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Circular Arrow 66">
              <a:extLst>
                <a:ext uri="{FF2B5EF4-FFF2-40B4-BE49-F238E27FC236}">
                  <a16:creationId xmlns:a16="http://schemas.microsoft.com/office/drawing/2014/main" id="{724DE402-425F-4C35-9728-57FDBA7E504E}"/>
                </a:ext>
              </a:extLst>
            </p:cNvPr>
            <p:cNvSpPr/>
            <p:nvPr/>
          </p:nvSpPr>
          <p:spPr>
            <a:xfrm rot="8068629">
              <a:off x="2065059" y="1221924"/>
              <a:ext cx="5241511" cy="5241511"/>
            </a:xfrm>
            <a:prstGeom prst="circularArrow">
              <a:avLst>
                <a:gd name="adj1" fmla="val 1605"/>
                <a:gd name="adj2" fmla="val 216979"/>
                <a:gd name="adj3" fmla="val 16622257"/>
                <a:gd name="adj4" fmla="val 15667000"/>
                <a:gd name="adj5" fmla="val 1792"/>
              </a:avLst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Circular Arrow 67">
              <a:extLst>
                <a:ext uri="{FF2B5EF4-FFF2-40B4-BE49-F238E27FC236}">
                  <a16:creationId xmlns:a16="http://schemas.microsoft.com/office/drawing/2014/main" id="{CAC5E70B-66AB-44E7-BF06-DFAFAF6E1790}"/>
                </a:ext>
              </a:extLst>
            </p:cNvPr>
            <p:cNvSpPr/>
            <p:nvPr/>
          </p:nvSpPr>
          <p:spPr>
            <a:xfrm rot="5400000">
              <a:off x="1969809" y="1336224"/>
              <a:ext cx="5241511" cy="5241511"/>
            </a:xfrm>
            <a:prstGeom prst="circularArrow">
              <a:avLst>
                <a:gd name="adj1" fmla="val 1605"/>
                <a:gd name="adj2" fmla="val 216979"/>
                <a:gd name="adj3" fmla="val 16622257"/>
                <a:gd name="adj4" fmla="val 15548047"/>
                <a:gd name="adj5" fmla="val 1792"/>
              </a:avLst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Circular Arrow 68">
              <a:extLst>
                <a:ext uri="{FF2B5EF4-FFF2-40B4-BE49-F238E27FC236}">
                  <a16:creationId xmlns:a16="http://schemas.microsoft.com/office/drawing/2014/main" id="{DDF8902D-3B1D-4024-92ED-F3EF932C6215}"/>
                </a:ext>
              </a:extLst>
            </p:cNvPr>
            <p:cNvSpPr/>
            <p:nvPr/>
          </p:nvSpPr>
          <p:spPr>
            <a:xfrm rot="16002842">
              <a:off x="2213035" y="1221923"/>
              <a:ext cx="5241511" cy="5241511"/>
            </a:xfrm>
            <a:prstGeom prst="circularArrow">
              <a:avLst>
                <a:gd name="adj1" fmla="val 1605"/>
                <a:gd name="adj2" fmla="val 216979"/>
                <a:gd name="adj3" fmla="val 16622257"/>
                <a:gd name="adj4" fmla="val 15317326"/>
                <a:gd name="adj5" fmla="val 1792"/>
              </a:avLst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Circular Arrow 69">
              <a:extLst>
                <a:ext uri="{FF2B5EF4-FFF2-40B4-BE49-F238E27FC236}">
                  <a16:creationId xmlns:a16="http://schemas.microsoft.com/office/drawing/2014/main" id="{D1A99993-DB5C-449E-95B4-08C01A1FBC58}"/>
                </a:ext>
              </a:extLst>
            </p:cNvPr>
            <p:cNvSpPr/>
            <p:nvPr/>
          </p:nvSpPr>
          <p:spPr>
            <a:xfrm rot="18851647">
              <a:off x="2121037" y="1412423"/>
              <a:ext cx="5241511" cy="5241511"/>
            </a:xfrm>
            <a:prstGeom prst="circularArrow">
              <a:avLst>
                <a:gd name="adj1" fmla="val 1605"/>
                <a:gd name="adj2" fmla="val 216979"/>
                <a:gd name="adj3" fmla="val 16622257"/>
                <a:gd name="adj4" fmla="val 15548047"/>
                <a:gd name="adj5" fmla="val 1792"/>
              </a:avLst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B58B9FA-DEB3-4CA5-9AD0-30A6178CD236}"/>
                </a:ext>
              </a:extLst>
            </p:cNvPr>
            <p:cNvGrpSpPr/>
            <p:nvPr/>
          </p:nvGrpSpPr>
          <p:grpSpPr>
            <a:xfrm>
              <a:off x="6525231" y="4616583"/>
              <a:ext cx="1034128" cy="671332"/>
              <a:chOff x="7469468" y="798653"/>
              <a:chExt cx="1034128" cy="671332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14CF66BA-C24B-462C-A678-9CE24DB82E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/>
              <a:srcRect l="43215" t="2380" r="43771" b="85693"/>
              <a:stretch/>
            </p:blipFill>
            <p:spPr>
              <a:xfrm>
                <a:off x="7581418" y="798653"/>
                <a:ext cx="810228" cy="671332"/>
              </a:xfrm>
              <a:prstGeom prst="rect">
                <a:avLst/>
              </a:prstGeom>
            </p:spPr>
          </p:pic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F537F75-E1A9-4594-8055-8ABAFB20C4D4}"/>
                  </a:ext>
                </a:extLst>
              </p:cNvPr>
              <p:cNvSpPr/>
              <p:nvPr/>
            </p:nvSpPr>
            <p:spPr>
              <a:xfrm>
                <a:off x="7469468" y="810228"/>
                <a:ext cx="247049" cy="2561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227D7C6-56C8-4EFB-97BA-0AE88ACF0E7B}"/>
                  </a:ext>
                </a:extLst>
              </p:cNvPr>
              <p:cNvSpPr/>
              <p:nvPr/>
            </p:nvSpPr>
            <p:spPr>
              <a:xfrm>
                <a:off x="8256547" y="863394"/>
                <a:ext cx="247049" cy="2561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EC8A419-F9A3-4D20-BDEB-0F268FCCDD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702" b="46004"/>
            <a:stretch/>
          </p:blipFill>
          <p:spPr>
            <a:xfrm>
              <a:off x="2034188" y="2726173"/>
              <a:ext cx="1127074" cy="730641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70C05FC-9331-41FF-ACB2-7088E1B29202}"/>
                </a:ext>
              </a:extLst>
            </p:cNvPr>
            <p:cNvGrpSpPr/>
            <p:nvPr/>
          </p:nvGrpSpPr>
          <p:grpSpPr>
            <a:xfrm>
              <a:off x="5086198" y="1192900"/>
              <a:ext cx="902825" cy="1001210"/>
              <a:chOff x="8866208" y="949124"/>
              <a:chExt cx="902825" cy="1001210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3D21F53E-F0CD-41C7-AB21-19F06EA93B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/>
              <a:srcRect l="70529" t="6752" r="17758" b="77209"/>
              <a:stretch/>
            </p:blipFill>
            <p:spPr>
              <a:xfrm>
                <a:off x="8866208" y="949124"/>
                <a:ext cx="729205" cy="902825"/>
              </a:xfrm>
              <a:prstGeom prst="rect">
                <a:avLst/>
              </a:prstGeom>
            </p:spPr>
          </p:pic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D4E7869-A68D-4BDB-B8C2-0B9A0B32DB45}"/>
                  </a:ext>
                </a:extLst>
              </p:cNvPr>
              <p:cNvSpPr/>
              <p:nvPr/>
            </p:nvSpPr>
            <p:spPr>
              <a:xfrm>
                <a:off x="8981954" y="1799863"/>
                <a:ext cx="787079" cy="1504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7B80C0E-6BF1-4F41-BFC1-D418608013BD}"/>
                  </a:ext>
                </a:extLst>
              </p:cNvPr>
              <p:cNvSpPr/>
              <p:nvPr/>
            </p:nvSpPr>
            <p:spPr>
              <a:xfrm>
                <a:off x="8866208" y="1149751"/>
                <a:ext cx="183266" cy="2507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FC8836E-8D38-48D6-BA5B-0E11E65EC2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5259"/>
            <a:stretch/>
          </p:blipFill>
          <p:spPr>
            <a:xfrm>
              <a:off x="2062219" y="4756210"/>
              <a:ext cx="861195" cy="695004"/>
            </a:xfrm>
            <a:prstGeom prst="rect">
              <a:avLst/>
            </a:prstGeom>
          </p:spPr>
        </p:pic>
        <p:sp>
          <p:nvSpPr>
            <p:cNvPr id="44" name="Circular Arrow 74">
              <a:extLst>
                <a:ext uri="{FF2B5EF4-FFF2-40B4-BE49-F238E27FC236}">
                  <a16:creationId xmlns:a16="http://schemas.microsoft.com/office/drawing/2014/main" id="{881AE67F-A56E-43D0-897B-4F9CB7C8DF07}"/>
                </a:ext>
              </a:extLst>
            </p:cNvPr>
            <p:cNvSpPr/>
            <p:nvPr/>
          </p:nvSpPr>
          <p:spPr>
            <a:xfrm rot="2746455">
              <a:off x="1969809" y="1412424"/>
              <a:ext cx="5241511" cy="5241511"/>
            </a:xfrm>
            <a:prstGeom prst="circularArrow">
              <a:avLst>
                <a:gd name="adj1" fmla="val 1605"/>
                <a:gd name="adj2" fmla="val 216979"/>
                <a:gd name="adj3" fmla="val 16622257"/>
                <a:gd name="adj4" fmla="val 15100852"/>
                <a:gd name="adj5" fmla="val 1792"/>
              </a:avLst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F8D9C3F-8FDD-4CBA-8502-9AD486135ECB}"/>
                </a:ext>
              </a:extLst>
            </p:cNvPr>
            <p:cNvGrpSpPr/>
            <p:nvPr/>
          </p:nvGrpSpPr>
          <p:grpSpPr>
            <a:xfrm>
              <a:off x="6455078" y="2620335"/>
              <a:ext cx="736187" cy="727189"/>
              <a:chOff x="8425713" y="808212"/>
              <a:chExt cx="1446836" cy="1423686"/>
            </a:xfrm>
          </p:grpSpPr>
          <p:sp>
            <p:nvSpPr>
              <p:cNvPr id="46" name="Freeform 83">
                <a:extLst>
                  <a:ext uri="{FF2B5EF4-FFF2-40B4-BE49-F238E27FC236}">
                    <a16:creationId xmlns:a16="http://schemas.microsoft.com/office/drawing/2014/main" id="{1BB6ECA1-F8CA-4F1D-BE1A-9DC0CD9FB269}"/>
                  </a:ext>
                </a:extLst>
              </p:cNvPr>
              <p:cNvSpPr/>
              <p:nvPr/>
            </p:nvSpPr>
            <p:spPr>
              <a:xfrm>
                <a:off x="8425713" y="808212"/>
                <a:ext cx="1446836" cy="1423686"/>
              </a:xfrm>
              <a:custGeom>
                <a:avLst/>
                <a:gdLst>
                  <a:gd name="connsiteX0" fmla="*/ 11575 w 1446836"/>
                  <a:gd name="connsiteY0" fmla="*/ 1388962 h 1423686"/>
                  <a:gd name="connsiteX1" fmla="*/ 0 w 1446836"/>
                  <a:gd name="connsiteY1" fmla="*/ 682906 h 1423686"/>
                  <a:gd name="connsiteX2" fmla="*/ 439838 w 1446836"/>
                  <a:gd name="connsiteY2" fmla="*/ 428263 h 1423686"/>
                  <a:gd name="connsiteX3" fmla="*/ 439838 w 1446836"/>
                  <a:gd name="connsiteY3" fmla="*/ 671331 h 1423686"/>
                  <a:gd name="connsiteX4" fmla="*/ 891251 w 1446836"/>
                  <a:gd name="connsiteY4" fmla="*/ 451412 h 1423686"/>
                  <a:gd name="connsiteX5" fmla="*/ 891251 w 1446836"/>
                  <a:gd name="connsiteY5" fmla="*/ 648182 h 1423686"/>
                  <a:gd name="connsiteX6" fmla="*/ 995423 w 1446836"/>
                  <a:gd name="connsiteY6" fmla="*/ 671331 h 1423686"/>
                  <a:gd name="connsiteX7" fmla="*/ 1006998 w 1446836"/>
                  <a:gd name="connsiteY7" fmla="*/ 1018572 h 1423686"/>
                  <a:gd name="connsiteX8" fmla="*/ 1111170 w 1446836"/>
                  <a:gd name="connsiteY8" fmla="*/ 0 h 1423686"/>
                  <a:gd name="connsiteX9" fmla="*/ 1354238 w 1446836"/>
                  <a:gd name="connsiteY9" fmla="*/ 0 h 1423686"/>
                  <a:gd name="connsiteX10" fmla="*/ 1446836 w 1446836"/>
                  <a:gd name="connsiteY10" fmla="*/ 1423686 h 1423686"/>
                  <a:gd name="connsiteX11" fmla="*/ 11575 w 1446836"/>
                  <a:gd name="connsiteY11" fmla="*/ 1388962 h 1423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46836" h="1423686">
                    <a:moveTo>
                      <a:pt x="11575" y="1388962"/>
                    </a:moveTo>
                    <a:lnTo>
                      <a:pt x="0" y="682906"/>
                    </a:lnTo>
                    <a:lnTo>
                      <a:pt x="439838" y="428263"/>
                    </a:lnTo>
                    <a:lnTo>
                      <a:pt x="439838" y="671331"/>
                    </a:lnTo>
                    <a:lnTo>
                      <a:pt x="891251" y="451412"/>
                    </a:lnTo>
                    <a:lnTo>
                      <a:pt x="891251" y="648182"/>
                    </a:lnTo>
                    <a:lnTo>
                      <a:pt x="995423" y="671331"/>
                    </a:lnTo>
                    <a:lnTo>
                      <a:pt x="1006998" y="1018572"/>
                    </a:lnTo>
                    <a:lnTo>
                      <a:pt x="1111170" y="0"/>
                    </a:lnTo>
                    <a:lnTo>
                      <a:pt x="1354238" y="0"/>
                    </a:lnTo>
                    <a:lnTo>
                      <a:pt x="1446836" y="1423686"/>
                    </a:lnTo>
                    <a:lnTo>
                      <a:pt x="11575" y="1388962"/>
                    </a:lnTo>
                    <a:close/>
                  </a:path>
                </a:pathLst>
              </a:custGeom>
              <a:noFill/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4B503C7-2E7B-4096-A98C-D49E0834A584}"/>
                  </a:ext>
                </a:extLst>
              </p:cNvPr>
              <p:cNvSpPr/>
              <p:nvPr/>
            </p:nvSpPr>
            <p:spPr>
              <a:xfrm>
                <a:off x="8585477" y="1655410"/>
                <a:ext cx="164898" cy="150471"/>
              </a:xfrm>
              <a:prstGeom prst="rect">
                <a:avLst/>
              </a:prstGeom>
              <a:noFill/>
              <a:ln w="222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0A0A6EF-CEEE-472B-80DF-275ABA88C908}"/>
                  </a:ext>
                </a:extLst>
              </p:cNvPr>
              <p:cNvSpPr/>
              <p:nvPr/>
            </p:nvSpPr>
            <p:spPr>
              <a:xfrm>
                <a:off x="8587769" y="1899338"/>
                <a:ext cx="164898" cy="150471"/>
              </a:xfrm>
              <a:prstGeom prst="rect">
                <a:avLst/>
              </a:prstGeom>
              <a:noFill/>
              <a:ln w="222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9620C2D-D45B-4A3C-B365-C1BB072D1E2B}"/>
                  </a:ext>
                </a:extLst>
              </p:cNvPr>
              <p:cNvSpPr/>
              <p:nvPr/>
            </p:nvSpPr>
            <p:spPr>
              <a:xfrm>
                <a:off x="8829982" y="1655410"/>
                <a:ext cx="164898" cy="150471"/>
              </a:xfrm>
              <a:prstGeom prst="rect">
                <a:avLst/>
              </a:prstGeom>
              <a:noFill/>
              <a:ln w="222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CDF775C-A023-499C-B263-3CA26CA374AA}"/>
                  </a:ext>
                </a:extLst>
              </p:cNvPr>
              <p:cNvSpPr/>
              <p:nvPr/>
            </p:nvSpPr>
            <p:spPr>
              <a:xfrm>
                <a:off x="8832274" y="1899338"/>
                <a:ext cx="164898" cy="150471"/>
              </a:xfrm>
              <a:prstGeom prst="rect">
                <a:avLst/>
              </a:prstGeom>
              <a:noFill/>
              <a:ln w="222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EC37D0D-EB50-4BC3-A9A1-D1AEEECC2243}"/>
                  </a:ext>
                </a:extLst>
              </p:cNvPr>
              <p:cNvSpPr/>
              <p:nvPr/>
            </p:nvSpPr>
            <p:spPr>
              <a:xfrm>
                <a:off x="9075084" y="1655410"/>
                <a:ext cx="164898" cy="150471"/>
              </a:xfrm>
              <a:prstGeom prst="rect">
                <a:avLst/>
              </a:prstGeom>
              <a:noFill/>
              <a:ln w="222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E9C7F68-B034-4E4F-A895-6487F9A946AB}"/>
                  </a:ext>
                </a:extLst>
              </p:cNvPr>
              <p:cNvSpPr/>
              <p:nvPr/>
            </p:nvSpPr>
            <p:spPr>
              <a:xfrm>
                <a:off x="9077376" y="1899338"/>
                <a:ext cx="164898" cy="150471"/>
              </a:xfrm>
              <a:prstGeom prst="rect">
                <a:avLst/>
              </a:prstGeom>
              <a:noFill/>
              <a:ln w="222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FEAB0ED0-5B69-4CA6-A215-8DF0B42C8B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l="37234" t="78515" r="43988" b="9559"/>
            <a:stretch/>
          </p:blipFill>
          <p:spPr>
            <a:xfrm>
              <a:off x="3443519" y="5923655"/>
              <a:ext cx="967483" cy="555585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7E02DF3F-262E-4649-997B-4C37AC0BD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43519" y="1336194"/>
              <a:ext cx="650107" cy="714622"/>
            </a:xfrm>
            <a:prstGeom prst="rect">
              <a:avLst/>
            </a:prstGeom>
          </p:spPr>
        </p:pic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2F2D2FD-3C1F-455D-B236-D61BF6107F2B}"/>
                </a:ext>
              </a:extLst>
            </p:cNvPr>
            <p:cNvGrpSpPr/>
            <p:nvPr/>
          </p:nvGrpSpPr>
          <p:grpSpPr>
            <a:xfrm>
              <a:off x="5510658" y="5574544"/>
              <a:ext cx="636607" cy="876331"/>
              <a:chOff x="8171727" y="4399411"/>
              <a:chExt cx="717630" cy="936517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9AF04F80-8AB3-4015-980A-76067AE717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/>
              <a:srcRect l="71844" t="69416" r="16629" b="17013"/>
              <a:stretch/>
            </p:blipFill>
            <p:spPr>
              <a:xfrm>
                <a:off x="8171727" y="4571999"/>
                <a:ext cx="717630" cy="763929"/>
              </a:xfrm>
              <a:prstGeom prst="rect">
                <a:avLst/>
              </a:prstGeom>
            </p:spPr>
          </p:pic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275CB2F-E6D3-4A88-A8E0-3CCF534379A6}"/>
                  </a:ext>
                </a:extLst>
              </p:cNvPr>
              <p:cNvSpPr/>
              <p:nvPr/>
            </p:nvSpPr>
            <p:spPr>
              <a:xfrm>
                <a:off x="8599990" y="4399411"/>
                <a:ext cx="150471" cy="2767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8" name="Circular Arrow 79">
              <a:extLst>
                <a:ext uri="{FF2B5EF4-FFF2-40B4-BE49-F238E27FC236}">
                  <a16:creationId xmlns:a16="http://schemas.microsoft.com/office/drawing/2014/main" id="{AB8CB495-72DB-4FFC-82F2-B78A85DEA5FC}"/>
                </a:ext>
              </a:extLst>
            </p:cNvPr>
            <p:cNvSpPr/>
            <p:nvPr/>
          </p:nvSpPr>
          <p:spPr>
            <a:xfrm rot="13288389">
              <a:off x="2121038" y="1212399"/>
              <a:ext cx="5241511" cy="5241511"/>
            </a:xfrm>
            <a:prstGeom prst="circularArrow">
              <a:avLst>
                <a:gd name="adj1" fmla="val 1605"/>
                <a:gd name="adj2" fmla="val 216979"/>
                <a:gd name="adj3" fmla="val 16622257"/>
                <a:gd name="adj4" fmla="val 15548047"/>
                <a:gd name="adj5" fmla="val 1792"/>
              </a:avLst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Circular Arrow 80">
              <a:extLst>
                <a:ext uri="{FF2B5EF4-FFF2-40B4-BE49-F238E27FC236}">
                  <a16:creationId xmlns:a16="http://schemas.microsoft.com/office/drawing/2014/main" id="{88A8EE83-89DE-4E32-A5EF-D3BA8B29E4CA}"/>
                </a:ext>
              </a:extLst>
            </p:cNvPr>
            <p:cNvSpPr/>
            <p:nvPr/>
          </p:nvSpPr>
          <p:spPr>
            <a:xfrm>
              <a:off x="2065059" y="1336225"/>
              <a:ext cx="5241511" cy="5241511"/>
            </a:xfrm>
            <a:prstGeom prst="circularArrow">
              <a:avLst>
                <a:gd name="adj1" fmla="val 1605"/>
                <a:gd name="adj2" fmla="val 216979"/>
                <a:gd name="adj3" fmla="val 16622257"/>
                <a:gd name="adj4" fmla="val 15548047"/>
                <a:gd name="adj5" fmla="val 1792"/>
              </a:avLst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B409665-2E2F-4280-AA58-25FC021F6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416" y="1124642"/>
            <a:ext cx="20018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hr-HR" sz="1200" dirty="0">
                <a:solidFill>
                  <a:srgbClr val="993366"/>
                </a:solidFill>
                <a:latin typeface="Arial Unicode MS" pitchFamily="34" charset="-128"/>
                <a:ea typeface="Arial Unicode MS" pitchFamily="34" charset="-128"/>
              </a:rPr>
              <a:t>RAZVIJTE TRŽIŠTA ZA RECIKLIRANE MATERIJALE</a:t>
            </a:r>
          </a:p>
        </p:txBody>
      </p:sp>
    </p:spTree>
    <p:extLst>
      <p:ext uri="{BB962C8B-B14F-4D97-AF65-F5344CB8AC3E}">
        <p14:creationId xmlns:p14="http://schemas.microsoft.com/office/powerpoint/2010/main" val="343416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5. modul – Zelena javna nabava i kružno gospodarstvo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8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Učinci ciklusa nabave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r-HR"/>
              <a:t>Kako se kružnom nabavom ostvaruju kružne koristi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37272A7-4256-44EC-BDB7-BC19403D1829}"/>
              </a:ext>
            </a:extLst>
          </p:cNvPr>
          <p:cNvSpPr/>
          <p:nvPr/>
        </p:nvSpPr>
        <p:spPr>
          <a:xfrm>
            <a:off x="285750" y="1628775"/>
            <a:ext cx="1333500" cy="3209925"/>
          </a:xfrm>
          <a:custGeom>
            <a:avLst/>
            <a:gdLst>
              <a:gd name="connsiteX0" fmla="*/ 104775 w 1333500"/>
              <a:gd name="connsiteY0" fmla="*/ 57150 h 3209925"/>
              <a:gd name="connsiteX1" fmla="*/ 171450 w 1333500"/>
              <a:gd name="connsiteY1" fmla="*/ 323850 h 3209925"/>
              <a:gd name="connsiteX2" fmla="*/ 257175 w 1333500"/>
              <a:gd name="connsiteY2" fmla="*/ 590550 h 3209925"/>
              <a:gd name="connsiteX3" fmla="*/ 390525 w 1333500"/>
              <a:gd name="connsiteY3" fmla="*/ 904875 h 3209925"/>
              <a:gd name="connsiteX4" fmla="*/ 533400 w 1333500"/>
              <a:gd name="connsiteY4" fmla="*/ 1200150 h 3209925"/>
              <a:gd name="connsiteX5" fmla="*/ 704850 w 1333500"/>
              <a:gd name="connsiteY5" fmla="*/ 1457325 h 3209925"/>
              <a:gd name="connsiteX6" fmla="*/ 923925 w 1333500"/>
              <a:gd name="connsiteY6" fmla="*/ 1733550 h 3209925"/>
              <a:gd name="connsiteX7" fmla="*/ 1209675 w 1333500"/>
              <a:gd name="connsiteY7" fmla="*/ 1990725 h 3209925"/>
              <a:gd name="connsiteX8" fmla="*/ 1333500 w 1333500"/>
              <a:gd name="connsiteY8" fmla="*/ 2076450 h 3209925"/>
              <a:gd name="connsiteX9" fmla="*/ 1095375 w 1333500"/>
              <a:gd name="connsiteY9" fmla="*/ 2266950 h 3209925"/>
              <a:gd name="connsiteX10" fmla="*/ 828675 w 1333500"/>
              <a:gd name="connsiteY10" fmla="*/ 2495550 h 3209925"/>
              <a:gd name="connsiteX11" fmla="*/ 581025 w 1333500"/>
              <a:gd name="connsiteY11" fmla="*/ 2714625 h 3209925"/>
              <a:gd name="connsiteX12" fmla="*/ 295275 w 1333500"/>
              <a:gd name="connsiteY12" fmla="*/ 3009900 h 3209925"/>
              <a:gd name="connsiteX13" fmla="*/ 123825 w 1333500"/>
              <a:gd name="connsiteY13" fmla="*/ 3190875 h 3209925"/>
              <a:gd name="connsiteX14" fmla="*/ 0 w 1333500"/>
              <a:gd name="connsiteY14" fmla="*/ 3209925 h 3209925"/>
              <a:gd name="connsiteX15" fmla="*/ 0 w 1333500"/>
              <a:gd name="connsiteY15" fmla="*/ 0 h 3209925"/>
              <a:gd name="connsiteX16" fmla="*/ 104775 w 1333500"/>
              <a:gd name="connsiteY16" fmla="*/ 57150 h 320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33500" h="3209925">
                <a:moveTo>
                  <a:pt x="104775" y="57150"/>
                </a:moveTo>
                <a:lnTo>
                  <a:pt x="171450" y="323850"/>
                </a:lnTo>
                <a:lnTo>
                  <a:pt x="257175" y="590550"/>
                </a:lnTo>
                <a:lnTo>
                  <a:pt x="390525" y="904875"/>
                </a:lnTo>
                <a:lnTo>
                  <a:pt x="533400" y="1200150"/>
                </a:lnTo>
                <a:lnTo>
                  <a:pt x="704850" y="1457325"/>
                </a:lnTo>
                <a:lnTo>
                  <a:pt x="923925" y="1733550"/>
                </a:lnTo>
                <a:lnTo>
                  <a:pt x="1209675" y="1990725"/>
                </a:lnTo>
                <a:lnTo>
                  <a:pt x="1333500" y="2076450"/>
                </a:lnTo>
                <a:lnTo>
                  <a:pt x="1095375" y="2266950"/>
                </a:lnTo>
                <a:lnTo>
                  <a:pt x="828675" y="2495550"/>
                </a:lnTo>
                <a:lnTo>
                  <a:pt x="581025" y="2714625"/>
                </a:lnTo>
                <a:lnTo>
                  <a:pt x="295275" y="3009900"/>
                </a:lnTo>
                <a:lnTo>
                  <a:pt x="123825" y="3190875"/>
                </a:lnTo>
                <a:lnTo>
                  <a:pt x="0" y="3209925"/>
                </a:lnTo>
                <a:lnTo>
                  <a:pt x="0" y="0"/>
                </a:lnTo>
                <a:lnTo>
                  <a:pt x="104775" y="57150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59FFB4A-A638-4458-ADF5-5C24B2AEC0CB}"/>
              </a:ext>
            </a:extLst>
          </p:cNvPr>
          <p:cNvSpPr/>
          <p:nvPr/>
        </p:nvSpPr>
        <p:spPr>
          <a:xfrm>
            <a:off x="261657" y="5019052"/>
            <a:ext cx="1180154" cy="714204"/>
          </a:xfrm>
          <a:custGeom>
            <a:avLst/>
            <a:gdLst>
              <a:gd name="connsiteX0" fmla="*/ 0 w 1101716"/>
              <a:gd name="connsiteY0" fmla="*/ 0 h 440686"/>
              <a:gd name="connsiteX1" fmla="*/ 881373 w 1101716"/>
              <a:gd name="connsiteY1" fmla="*/ 0 h 440686"/>
              <a:gd name="connsiteX2" fmla="*/ 1101716 w 1101716"/>
              <a:gd name="connsiteY2" fmla="*/ 220343 h 440686"/>
              <a:gd name="connsiteX3" fmla="*/ 881373 w 1101716"/>
              <a:gd name="connsiteY3" fmla="*/ 440686 h 440686"/>
              <a:gd name="connsiteX4" fmla="*/ 0 w 1101716"/>
              <a:gd name="connsiteY4" fmla="*/ 440686 h 440686"/>
              <a:gd name="connsiteX5" fmla="*/ 220343 w 1101716"/>
              <a:gd name="connsiteY5" fmla="*/ 220343 h 440686"/>
              <a:gd name="connsiteX6" fmla="*/ 0 w 1101716"/>
              <a:gd name="connsiteY6" fmla="*/ 0 h 44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1716" h="440686">
                <a:moveTo>
                  <a:pt x="0" y="0"/>
                </a:moveTo>
                <a:lnTo>
                  <a:pt x="881373" y="0"/>
                </a:lnTo>
                <a:lnTo>
                  <a:pt x="1101716" y="220343"/>
                </a:lnTo>
                <a:lnTo>
                  <a:pt x="881373" y="440686"/>
                </a:lnTo>
                <a:lnTo>
                  <a:pt x="0" y="440686"/>
                </a:lnTo>
                <a:lnTo>
                  <a:pt x="220343" y="2203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000" tIns="10668" rIns="18000" bIns="10668" numCol="1" spcCol="1270" anchor="ctr" anchorCtr="0">
            <a:noAutofit/>
          </a:bodyPr>
          <a:lstStyle/>
          <a:p>
            <a:pPr marL="0" lvl="0" indent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r-HR" sz="1050" b="1">
                <a:solidFill>
                  <a:schemeClr val="tx1">
                    <a:lumMod val="60000"/>
                    <a:lumOff val="40000"/>
                  </a:schemeClr>
                </a:solidFill>
              </a:rPr>
              <a:t>Pripremna</a:t>
            </a:r>
          </a:p>
          <a:p>
            <a:pPr marL="0" lvl="0" indent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r-HR" sz="1050" b="1">
                <a:solidFill>
                  <a:schemeClr val="tx1">
                    <a:lumMod val="60000"/>
                    <a:lumOff val="40000"/>
                  </a:schemeClr>
                </a:solidFill>
              </a:rPr>
              <a:t>faza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2317BAE-61CA-4D93-B827-BF62CB2AAE7D}"/>
              </a:ext>
            </a:extLst>
          </p:cNvPr>
          <p:cNvSpPr/>
          <p:nvPr/>
        </p:nvSpPr>
        <p:spPr>
          <a:xfrm>
            <a:off x="1331640" y="5019052"/>
            <a:ext cx="1101716" cy="714204"/>
          </a:xfrm>
          <a:custGeom>
            <a:avLst/>
            <a:gdLst>
              <a:gd name="connsiteX0" fmla="*/ 0 w 1101716"/>
              <a:gd name="connsiteY0" fmla="*/ 0 h 440686"/>
              <a:gd name="connsiteX1" fmla="*/ 881373 w 1101716"/>
              <a:gd name="connsiteY1" fmla="*/ 0 h 440686"/>
              <a:gd name="connsiteX2" fmla="*/ 1101716 w 1101716"/>
              <a:gd name="connsiteY2" fmla="*/ 220343 h 440686"/>
              <a:gd name="connsiteX3" fmla="*/ 881373 w 1101716"/>
              <a:gd name="connsiteY3" fmla="*/ 440686 h 440686"/>
              <a:gd name="connsiteX4" fmla="*/ 0 w 1101716"/>
              <a:gd name="connsiteY4" fmla="*/ 440686 h 440686"/>
              <a:gd name="connsiteX5" fmla="*/ 220343 w 1101716"/>
              <a:gd name="connsiteY5" fmla="*/ 220343 h 440686"/>
              <a:gd name="connsiteX6" fmla="*/ 0 w 1101716"/>
              <a:gd name="connsiteY6" fmla="*/ 0 h 44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1716" h="440686">
                <a:moveTo>
                  <a:pt x="0" y="0"/>
                </a:moveTo>
                <a:lnTo>
                  <a:pt x="881373" y="0"/>
                </a:lnTo>
                <a:lnTo>
                  <a:pt x="1101716" y="220343"/>
                </a:lnTo>
                <a:lnTo>
                  <a:pt x="881373" y="440686"/>
                </a:lnTo>
                <a:lnTo>
                  <a:pt x="0" y="440686"/>
                </a:lnTo>
                <a:lnTo>
                  <a:pt x="220343" y="2203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000" tIns="10668" rIns="18000" bIns="10668" numCol="1" spcCol="1270" anchor="ctr" anchorCtr="0">
            <a:noAutofit/>
          </a:bodyPr>
          <a:lstStyle/>
          <a:p>
            <a:pPr marL="0" lvl="0" indent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r-HR" sz="1050">
                <a:solidFill>
                  <a:schemeClr val="bg1"/>
                </a:solidFill>
              </a:rPr>
              <a:t>1. faza:</a:t>
            </a:r>
          </a:p>
          <a:p>
            <a:pPr marL="0" lvl="0" indent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r-HR" sz="1050">
                <a:solidFill>
                  <a:schemeClr val="bg1"/>
                </a:solidFill>
              </a:rPr>
              <a:t>Specifikacija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CD18D5A-CE0D-436D-B133-AF8ED4B859A3}"/>
              </a:ext>
            </a:extLst>
          </p:cNvPr>
          <p:cNvSpPr/>
          <p:nvPr/>
        </p:nvSpPr>
        <p:spPr>
          <a:xfrm>
            <a:off x="2323185" y="5019052"/>
            <a:ext cx="1101716" cy="714204"/>
          </a:xfrm>
          <a:custGeom>
            <a:avLst/>
            <a:gdLst>
              <a:gd name="connsiteX0" fmla="*/ 0 w 1101716"/>
              <a:gd name="connsiteY0" fmla="*/ 0 h 440686"/>
              <a:gd name="connsiteX1" fmla="*/ 881373 w 1101716"/>
              <a:gd name="connsiteY1" fmla="*/ 0 h 440686"/>
              <a:gd name="connsiteX2" fmla="*/ 1101716 w 1101716"/>
              <a:gd name="connsiteY2" fmla="*/ 220343 h 440686"/>
              <a:gd name="connsiteX3" fmla="*/ 881373 w 1101716"/>
              <a:gd name="connsiteY3" fmla="*/ 440686 h 440686"/>
              <a:gd name="connsiteX4" fmla="*/ 0 w 1101716"/>
              <a:gd name="connsiteY4" fmla="*/ 440686 h 440686"/>
              <a:gd name="connsiteX5" fmla="*/ 220343 w 1101716"/>
              <a:gd name="connsiteY5" fmla="*/ 220343 h 440686"/>
              <a:gd name="connsiteX6" fmla="*/ 0 w 1101716"/>
              <a:gd name="connsiteY6" fmla="*/ 0 h 44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1716" h="440686">
                <a:moveTo>
                  <a:pt x="0" y="0"/>
                </a:moveTo>
                <a:lnTo>
                  <a:pt x="881373" y="0"/>
                </a:lnTo>
                <a:lnTo>
                  <a:pt x="1101716" y="220343"/>
                </a:lnTo>
                <a:lnTo>
                  <a:pt x="881373" y="440686"/>
                </a:lnTo>
                <a:lnTo>
                  <a:pt x="0" y="440686"/>
                </a:lnTo>
                <a:lnTo>
                  <a:pt x="220343" y="2203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000" tIns="10668" rIns="18000" bIns="10668" numCol="1" spcCol="127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050">
                <a:solidFill>
                  <a:schemeClr val="bg1"/>
                </a:solidFill>
              </a:rPr>
              <a:t>2. faza:</a:t>
            </a:r>
          </a:p>
          <a:p>
            <a:pPr marL="0" lvl="0" indent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r-HR" sz="1050">
                <a:solidFill>
                  <a:schemeClr val="bg1"/>
                </a:solidFill>
              </a:rPr>
              <a:t>Odabir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699CB7C-FC1E-4788-9E87-2F221B020031}"/>
              </a:ext>
            </a:extLst>
          </p:cNvPr>
          <p:cNvSpPr/>
          <p:nvPr/>
        </p:nvSpPr>
        <p:spPr>
          <a:xfrm>
            <a:off x="3314730" y="5019052"/>
            <a:ext cx="1101716" cy="714204"/>
          </a:xfrm>
          <a:custGeom>
            <a:avLst/>
            <a:gdLst>
              <a:gd name="connsiteX0" fmla="*/ 0 w 1101716"/>
              <a:gd name="connsiteY0" fmla="*/ 0 h 440686"/>
              <a:gd name="connsiteX1" fmla="*/ 881373 w 1101716"/>
              <a:gd name="connsiteY1" fmla="*/ 0 h 440686"/>
              <a:gd name="connsiteX2" fmla="*/ 1101716 w 1101716"/>
              <a:gd name="connsiteY2" fmla="*/ 220343 h 440686"/>
              <a:gd name="connsiteX3" fmla="*/ 881373 w 1101716"/>
              <a:gd name="connsiteY3" fmla="*/ 440686 h 440686"/>
              <a:gd name="connsiteX4" fmla="*/ 0 w 1101716"/>
              <a:gd name="connsiteY4" fmla="*/ 440686 h 440686"/>
              <a:gd name="connsiteX5" fmla="*/ 220343 w 1101716"/>
              <a:gd name="connsiteY5" fmla="*/ 220343 h 440686"/>
              <a:gd name="connsiteX6" fmla="*/ 0 w 1101716"/>
              <a:gd name="connsiteY6" fmla="*/ 0 h 44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1716" h="440686">
                <a:moveTo>
                  <a:pt x="0" y="0"/>
                </a:moveTo>
                <a:lnTo>
                  <a:pt x="881373" y="0"/>
                </a:lnTo>
                <a:lnTo>
                  <a:pt x="1101716" y="220343"/>
                </a:lnTo>
                <a:lnTo>
                  <a:pt x="881373" y="440686"/>
                </a:lnTo>
                <a:lnTo>
                  <a:pt x="0" y="440686"/>
                </a:lnTo>
                <a:lnTo>
                  <a:pt x="220343" y="2203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000" tIns="10668" rIns="18000" bIns="10668" numCol="1" spcCol="127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050">
                <a:solidFill>
                  <a:schemeClr val="bg1"/>
                </a:solidFill>
              </a:rPr>
              <a:t>3. faza:</a:t>
            </a:r>
          </a:p>
          <a:p>
            <a:pPr marL="0" lvl="0" indent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r-HR" sz="1050">
                <a:solidFill>
                  <a:schemeClr val="bg1"/>
                </a:solidFill>
              </a:rPr>
              <a:t>Ugovor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DE64FE1-B0AA-4321-8F68-315AE67C5504}"/>
              </a:ext>
            </a:extLst>
          </p:cNvPr>
          <p:cNvSpPr/>
          <p:nvPr/>
        </p:nvSpPr>
        <p:spPr>
          <a:xfrm>
            <a:off x="4306275" y="5019052"/>
            <a:ext cx="1101716" cy="714204"/>
          </a:xfrm>
          <a:custGeom>
            <a:avLst/>
            <a:gdLst>
              <a:gd name="connsiteX0" fmla="*/ 0 w 1101716"/>
              <a:gd name="connsiteY0" fmla="*/ 0 h 440686"/>
              <a:gd name="connsiteX1" fmla="*/ 881373 w 1101716"/>
              <a:gd name="connsiteY1" fmla="*/ 0 h 440686"/>
              <a:gd name="connsiteX2" fmla="*/ 1101716 w 1101716"/>
              <a:gd name="connsiteY2" fmla="*/ 220343 h 440686"/>
              <a:gd name="connsiteX3" fmla="*/ 881373 w 1101716"/>
              <a:gd name="connsiteY3" fmla="*/ 440686 h 440686"/>
              <a:gd name="connsiteX4" fmla="*/ 0 w 1101716"/>
              <a:gd name="connsiteY4" fmla="*/ 440686 h 440686"/>
              <a:gd name="connsiteX5" fmla="*/ 220343 w 1101716"/>
              <a:gd name="connsiteY5" fmla="*/ 220343 h 440686"/>
              <a:gd name="connsiteX6" fmla="*/ 0 w 1101716"/>
              <a:gd name="connsiteY6" fmla="*/ 0 h 44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1716" h="440686">
                <a:moveTo>
                  <a:pt x="0" y="0"/>
                </a:moveTo>
                <a:lnTo>
                  <a:pt x="881373" y="0"/>
                </a:lnTo>
                <a:lnTo>
                  <a:pt x="1101716" y="220343"/>
                </a:lnTo>
                <a:lnTo>
                  <a:pt x="881373" y="440686"/>
                </a:lnTo>
                <a:lnTo>
                  <a:pt x="0" y="440686"/>
                </a:lnTo>
                <a:lnTo>
                  <a:pt x="220343" y="22034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000" tIns="10668" rIns="18000" bIns="10668" numCol="1" spcCol="127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050">
                <a:solidFill>
                  <a:schemeClr val="bg1"/>
                </a:solidFill>
              </a:rPr>
              <a:t>4. faza:</a:t>
            </a:r>
          </a:p>
          <a:p>
            <a:pPr marL="0" lvl="0" indent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r-HR" sz="1050">
                <a:solidFill>
                  <a:schemeClr val="bg1"/>
                </a:solidFill>
              </a:rPr>
              <a:t>Narudžba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C42BEB7-320C-47D9-8C04-185E783C08A5}"/>
              </a:ext>
            </a:extLst>
          </p:cNvPr>
          <p:cNvSpPr/>
          <p:nvPr/>
        </p:nvSpPr>
        <p:spPr>
          <a:xfrm>
            <a:off x="5297820" y="5019052"/>
            <a:ext cx="1101716" cy="714204"/>
          </a:xfrm>
          <a:custGeom>
            <a:avLst/>
            <a:gdLst>
              <a:gd name="connsiteX0" fmla="*/ 0 w 1101716"/>
              <a:gd name="connsiteY0" fmla="*/ 0 h 440686"/>
              <a:gd name="connsiteX1" fmla="*/ 881373 w 1101716"/>
              <a:gd name="connsiteY1" fmla="*/ 0 h 440686"/>
              <a:gd name="connsiteX2" fmla="*/ 1101716 w 1101716"/>
              <a:gd name="connsiteY2" fmla="*/ 220343 h 440686"/>
              <a:gd name="connsiteX3" fmla="*/ 881373 w 1101716"/>
              <a:gd name="connsiteY3" fmla="*/ 440686 h 440686"/>
              <a:gd name="connsiteX4" fmla="*/ 0 w 1101716"/>
              <a:gd name="connsiteY4" fmla="*/ 440686 h 440686"/>
              <a:gd name="connsiteX5" fmla="*/ 220343 w 1101716"/>
              <a:gd name="connsiteY5" fmla="*/ 220343 h 440686"/>
              <a:gd name="connsiteX6" fmla="*/ 0 w 1101716"/>
              <a:gd name="connsiteY6" fmla="*/ 0 h 44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1716" h="440686">
                <a:moveTo>
                  <a:pt x="0" y="0"/>
                </a:moveTo>
                <a:lnTo>
                  <a:pt x="881373" y="0"/>
                </a:lnTo>
                <a:lnTo>
                  <a:pt x="1101716" y="220343"/>
                </a:lnTo>
                <a:lnTo>
                  <a:pt x="881373" y="440686"/>
                </a:lnTo>
                <a:lnTo>
                  <a:pt x="0" y="440686"/>
                </a:lnTo>
                <a:lnTo>
                  <a:pt x="220343" y="22034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000" tIns="10668" rIns="18000" bIns="10668" numCol="1" spcCol="1270" anchor="ctr" anchorCtr="0">
            <a:noAutofit/>
          </a:bodyPr>
          <a:lstStyle/>
          <a:p>
            <a:pPr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050">
                <a:solidFill>
                  <a:schemeClr val="bg1"/>
                </a:solidFill>
              </a:rPr>
              <a:t>5. faza:</a:t>
            </a:r>
          </a:p>
          <a:p>
            <a:pPr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050">
                <a:solidFill>
                  <a:schemeClr val="bg1"/>
                </a:solidFill>
              </a:rPr>
              <a:t>Praćenje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BA6EC49-455A-4D2C-A565-00D547F70842}"/>
              </a:ext>
            </a:extLst>
          </p:cNvPr>
          <p:cNvSpPr/>
          <p:nvPr/>
        </p:nvSpPr>
        <p:spPr>
          <a:xfrm>
            <a:off x="6289365" y="5019052"/>
            <a:ext cx="1101716" cy="714204"/>
          </a:xfrm>
          <a:custGeom>
            <a:avLst/>
            <a:gdLst>
              <a:gd name="connsiteX0" fmla="*/ 0 w 1101716"/>
              <a:gd name="connsiteY0" fmla="*/ 0 h 440686"/>
              <a:gd name="connsiteX1" fmla="*/ 881373 w 1101716"/>
              <a:gd name="connsiteY1" fmla="*/ 0 h 440686"/>
              <a:gd name="connsiteX2" fmla="*/ 1101716 w 1101716"/>
              <a:gd name="connsiteY2" fmla="*/ 220343 h 440686"/>
              <a:gd name="connsiteX3" fmla="*/ 881373 w 1101716"/>
              <a:gd name="connsiteY3" fmla="*/ 440686 h 440686"/>
              <a:gd name="connsiteX4" fmla="*/ 0 w 1101716"/>
              <a:gd name="connsiteY4" fmla="*/ 440686 h 440686"/>
              <a:gd name="connsiteX5" fmla="*/ 220343 w 1101716"/>
              <a:gd name="connsiteY5" fmla="*/ 220343 h 440686"/>
              <a:gd name="connsiteX6" fmla="*/ 0 w 1101716"/>
              <a:gd name="connsiteY6" fmla="*/ 0 h 44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1716" h="440686">
                <a:moveTo>
                  <a:pt x="0" y="0"/>
                </a:moveTo>
                <a:lnTo>
                  <a:pt x="881373" y="0"/>
                </a:lnTo>
                <a:lnTo>
                  <a:pt x="1101716" y="220343"/>
                </a:lnTo>
                <a:lnTo>
                  <a:pt x="881373" y="440686"/>
                </a:lnTo>
                <a:lnTo>
                  <a:pt x="0" y="440686"/>
                </a:lnTo>
                <a:lnTo>
                  <a:pt x="220343" y="22034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000" tIns="10668" rIns="18000" bIns="10668" numCol="1" spcCol="1270" anchor="ctr" anchorCtr="0">
            <a:noAutofit/>
          </a:bodyPr>
          <a:lstStyle/>
          <a:p>
            <a:pPr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050">
                <a:solidFill>
                  <a:schemeClr val="bg1"/>
                </a:solidFill>
              </a:rPr>
              <a:t>6. faza:</a:t>
            </a:r>
          </a:p>
          <a:p>
            <a:pPr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050">
                <a:solidFill>
                  <a:schemeClr val="bg1"/>
                </a:solidFill>
              </a:rPr>
              <a:t>Servisiranje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DF5153B-5E92-4418-ACA5-86D3C36C52E6}"/>
              </a:ext>
            </a:extLst>
          </p:cNvPr>
          <p:cNvSpPr/>
          <p:nvPr/>
        </p:nvSpPr>
        <p:spPr>
          <a:xfrm>
            <a:off x="7312642" y="5019052"/>
            <a:ext cx="991545" cy="714204"/>
          </a:xfrm>
          <a:custGeom>
            <a:avLst/>
            <a:gdLst>
              <a:gd name="connsiteX0" fmla="*/ 0 w 1101716"/>
              <a:gd name="connsiteY0" fmla="*/ 0 h 440686"/>
              <a:gd name="connsiteX1" fmla="*/ 881373 w 1101716"/>
              <a:gd name="connsiteY1" fmla="*/ 0 h 440686"/>
              <a:gd name="connsiteX2" fmla="*/ 1101716 w 1101716"/>
              <a:gd name="connsiteY2" fmla="*/ 220343 h 440686"/>
              <a:gd name="connsiteX3" fmla="*/ 881373 w 1101716"/>
              <a:gd name="connsiteY3" fmla="*/ 440686 h 440686"/>
              <a:gd name="connsiteX4" fmla="*/ 0 w 1101716"/>
              <a:gd name="connsiteY4" fmla="*/ 440686 h 440686"/>
              <a:gd name="connsiteX5" fmla="*/ 220343 w 1101716"/>
              <a:gd name="connsiteY5" fmla="*/ 220343 h 440686"/>
              <a:gd name="connsiteX6" fmla="*/ 0 w 1101716"/>
              <a:gd name="connsiteY6" fmla="*/ 0 h 44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1716" h="440686">
                <a:moveTo>
                  <a:pt x="0" y="0"/>
                </a:moveTo>
                <a:lnTo>
                  <a:pt x="881373" y="0"/>
                </a:lnTo>
                <a:lnTo>
                  <a:pt x="1101716" y="220343"/>
                </a:lnTo>
                <a:lnTo>
                  <a:pt x="881373" y="440686"/>
                </a:lnTo>
                <a:lnTo>
                  <a:pt x="0" y="440686"/>
                </a:lnTo>
                <a:lnTo>
                  <a:pt x="220343" y="2203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000" tIns="10668" rIns="18000" bIns="10668" numCol="1" spcCol="1270" anchor="ctr" anchorCtr="0">
            <a:noAutofit/>
          </a:bodyPr>
          <a:lstStyle/>
          <a:p>
            <a:pPr marL="0" lvl="0" indent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r-HR" sz="1050">
                <a:solidFill>
                  <a:schemeClr val="bg1"/>
                </a:solidFill>
              </a:rPr>
              <a:t>Faza upotrebljavanja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FC9021-11CC-4832-8BE8-C34B80EFCD14}"/>
              </a:ext>
            </a:extLst>
          </p:cNvPr>
          <p:cNvSpPr/>
          <p:nvPr/>
        </p:nvSpPr>
        <p:spPr>
          <a:xfrm>
            <a:off x="4256877" y="1787922"/>
            <a:ext cx="4064975" cy="37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>
                <a:solidFill>
                  <a:schemeClr val="tx1"/>
                </a:solidFill>
              </a:rPr>
              <a:t>Stupanj do kojeg su specifikacije fiksno određene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DE2E0F-06A5-48E2-97AF-95E63A094999}"/>
              </a:ext>
            </a:extLst>
          </p:cNvPr>
          <p:cNvSpPr/>
          <p:nvPr/>
        </p:nvSpPr>
        <p:spPr>
          <a:xfrm>
            <a:off x="6183999" y="4124325"/>
            <a:ext cx="1957602" cy="37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>
                <a:solidFill>
                  <a:schemeClr val="tx1"/>
                </a:solidFill>
              </a:rPr>
              <a:t>Dobiti od održivosti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BF8565D-5C69-4F73-B1BA-2C576542893D}"/>
              </a:ext>
            </a:extLst>
          </p:cNvPr>
          <p:cNvSpPr/>
          <p:nvPr/>
        </p:nvSpPr>
        <p:spPr>
          <a:xfrm>
            <a:off x="398002" y="1619250"/>
            <a:ext cx="6997700" cy="2952750"/>
          </a:xfrm>
          <a:custGeom>
            <a:avLst/>
            <a:gdLst>
              <a:gd name="connsiteX0" fmla="*/ 0 w 6997700"/>
              <a:gd name="connsiteY0" fmla="*/ 0 h 2952750"/>
              <a:gd name="connsiteX1" fmla="*/ 114300 w 6997700"/>
              <a:gd name="connsiteY1" fmla="*/ 419100 h 2952750"/>
              <a:gd name="connsiteX2" fmla="*/ 222250 w 6997700"/>
              <a:gd name="connsiteY2" fmla="*/ 730250 h 2952750"/>
              <a:gd name="connsiteX3" fmla="*/ 342900 w 6997700"/>
              <a:gd name="connsiteY3" fmla="*/ 977900 h 2952750"/>
              <a:gd name="connsiteX4" fmla="*/ 514350 w 6997700"/>
              <a:gd name="connsiteY4" fmla="*/ 1289050 h 2952750"/>
              <a:gd name="connsiteX5" fmla="*/ 711200 w 6997700"/>
              <a:gd name="connsiteY5" fmla="*/ 1555750 h 2952750"/>
              <a:gd name="connsiteX6" fmla="*/ 895350 w 6997700"/>
              <a:gd name="connsiteY6" fmla="*/ 1771650 h 2952750"/>
              <a:gd name="connsiteX7" fmla="*/ 1136650 w 6997700"/>
              <a:gd name="connsiteY7" fmla="*/ 1987550 h 2952750"/>
              <a:gd name="connsiteX8" fmla="*/ 1333500 w 6997700"/>
              <a:gd name="connsiteY8" fmla="*/ 2139950 h 2952750"/>
              <a:gd name="connsiteX9" fmla="*/ 1536700 w 6997700"/>
              <a:gd name="connsiteY9" fmla="*/ 2266950 h 2952750"/>
              <a:gd name="connsiteX10" fmla="*/ 1962150 w 6997700"/>
              <a:gd name="connsiteY10" fmla="*/ 2482850 h 2952750"/>
              <a:gd name="connsiteX11" fmla="*/ 2254250 w 6997700"/>
              <a:gd name="connsiteY11" fmla="*/ 2597150 h 2952750"/>
              <a:gd name="connsiteX12" fmla="*/ 2711450 w 6997700"/>
              <a:gd name="connsiteY12" fmla="*/ 2717800 h 2952750"/>
              <a:gd name="connsiteX13" fmla="*/ 3130550 w 6997700"/>
              <a:gd name="connsiteY13" fmla="*/ 2800350 h 2952750"/>
              <a:gd name="connsiteX14" fmla="*/ 3663950 w 6997700"/>
              <a:gd name="connsiteY14" fmla="*/ 2876550 h 2952750"/>
              <a:gd name="connsiteX15" fmla="*/ 4165600 w 6997700"/>
              <a:gd name="connsiteY15" fmla="*/ 2908300 h 2952750"/>
              <a:gd name="connsiteX16" fmla="*/ 4870450 w 6997700"/>
              <a:gd name="connsiteY16" fmla="*/ 2933700 h 2952750"/>
              <a:gd name="connsiteX17" fmla="*/ 5511800 w 6997700"/>
              <a:gd name="connsiteY17" fmla="*/ 2940050 h 2952750"/>
              <a:gd name="connsiteX18" fmla="*/ 6375400 w 6997700"/>
              <a:gd name="connsiteY18" fmla="*/ 2940050 h 2952750"/>
              <a:gd name="connsiteX19" fmla="*/ 6997700 w 6997700"/>
              <a:gd name="connsiteY19" fmla="*/ 2952750 h 2952750"/>
              <a:gd name="connsiteX0" fmla="*/ 0 w 6997700"/>
              <a:gd name="connsiteY0" fmla="*/ 0 h 2952750"/>
              <a:gd name="connsiteX1" fmla="*/ 114300 w 6997700"/>
              <a:gd name="connsiteY1" fmla="*/ 419100 h 2952750"/>
              <a:gd name="connsiteX2" fmla="*/ 222250 w 6997700"/>
              <a:gd name="connsiteY2" fmla="*/ 730250 h 2952750"/>
              <a:gd name="connsiteX3" fmla="*/ 342900 w 6997700"/>
              <a:gd name="connsiteY3" fmla="*/ 977900 h 2952750"/>
              <a:gd name="connsiteX4" fmla="*/ 514350 w 6997700"/>
              <a:gd name="connsiteY4" fmla="*/ 1289050 h 2952750"/>
              <a:gd name="connsiteX5" fmla="*/ 711200 w 6997700"/>
              <a:gd name="connsiteY5" fmla="*/ 1555750 h 2952750"/>
              <a:gd name="connsiteX6" fmla="*/ 895350 w 6997700"/>
              <a:gd name="connsiteY6" fmla="*/ 1771650 h 2952750"/>
              <a:gd name="connsiteX7" fmla="*/ 1136650 w 6997700"/>
              <a:gd name="connsiteY7" fmla="*/ 1987550 h 2952750"/>
              <a:gd name="connsiteX8" fmla="*/ 1333500 w 6997700"/>
              <a:gd name="connsiteY8" fmla="*/ 2139950 h 2952750"/>
              <a:gd name="connsiteX9" fmla="*/ 1536700 w 6997700"/>
              <a:gd name="connsiteY9" fmla="*/ 2266950 h 2952750"/>
              <a:gd name="connsiteX10" fmla="*/ 1962150 w 6997700"/>
              <a:gd name="connsiteY10" fmla="*/ 2482850 h 2952750"/>
              <a:gd name="connsiteX11" fmla="*/ 2254250 w 6997700"/>
              <a:gd name="connsiteY11" fmla="*/ 2597150 h 2952750"/>
              <a:gd name="connsiteX12" fmla="*/ 2711450 w 6997700"/>
              <a:gd name="connsiteY12" fmla="*/ 2717800 h 2952750"/>
              <a:gd name="connsiteX13" fmla="*/ 3130550 w 6997700"/>
              <a:gd name="connsiteY13" fmla="*/ 2800350 h 2952750"/>
              <a:gd name="connsiteX14" fmla="*/ 3663950 w 6997700"/>
              <a:gd name="connsiteY14" fmla="*/ 2876550 h 2952750"/>
              <a:gd name="connsiteX15" fmla="*/ 4165600 w 6997700"/>
              <a:gd name="connsiteY15" fmla="*/ 2908300 h 2952750"/>
              <a:gd name="connsiteX16" fmla="*/ 4870450 w 6997700"/>
              <a:gd name="connsiteY16" fmla="*/ 2933700 h 2952750"/>
              <a:gd name="connsiteX17" fmla="*/ 5511800 w 6997700"/>
              <a:gd name="connsiteY17" fmla="*/ 2940050 h 2952750"/>
              <a:gd name="connsiteX18" fmla="*/ 6375400 w 6997700"/>
              <a:gd name="connsiteY18" fmla="*/ 2940050 h 2952750"/>
              <a:gd name="connsiteX19" fmla="*/ 6997700 w 6997700"/>
              <a:gd name="connsiteY19" fmla="*/ 2952750 h 2952750"/>
              <a:gd name="connsiteX0" fmla="*/ 0 w 6997700"/>
              <a:gd name="connsiteY0" fmla="*/ 0 h 2952750"/>
              <a:gd name="connsiteX1" fmla="*/ 114300 w 6997700"/>
              <a:gd name="connsiteY1" fmla="*/ 419100 h 2952750"/>
              <a:gd name="connsiteX2" fmla="*/ 222250 w 6997700"/>
              <a:gd name="connsiteY2" fmla="*/ 730250 h 2952750"/>
              <a:gd name="connsiteX3" fmla="*/ 342900 w 6997700"/>
              <a:gd name="connsiteY3" fmla="*/ 977900 h 2952750"/>
              <a:gd name="connsiteX4" fmla="*/ 514350 w 6997700"/>
              <a:gd name="connsiteY4" fmla="*/ 1289050 h 2952750"/>
              <a:gd name="connsiteX5" fmla="*/ 711200 w 6997700"/>
              <a:gd name="connsiteY5" fmla="*/ 1555750 h 2952750"/>
              <a:gd name="connsiteX6" fmla="*/ 895350 w 6997700"/>
              <a:gd name="connsiteY6" fmla="*/ 1771650 h 2952750"/>
              <a:gd name="connsiteX7" fmla="*/ 1136650 w 6997700"/>
              <a:gd name="connsiteY7" fmla="*/ 1987550 h 2952750"/>
              <a:gd name="connsiteX8" fmla="*/ 1333500 w 6997700"/>
              <a:gd name="connsiteY8" fmla="*/ 2139950 h 2952750"/>
              <a:gd name="connsiteX9" fmla="*/ 1536700 w 6997700"/>
              <a:gd name="connsiteY9" fmla="*/ 2266950 h 2952750"/>
              <a:gd name="connsiteX10" fmla="*/ 1962150 w 6997700"/>
              <a:gd name="connsiteY10" fmla="*/ 2482850 h 2952750"/>
              <a:gd name="connsiteX11" fmla="*/ 2254250 w 6997700"/>
              <a:gd name="connsiteY11" fmla="*/ 2597150 h 2952750"/>
              <a:gd name="connsiteX12" fmla="*/ 2711450 w 6997700"/>
              <a:gd name="connsiteY12" fmla="*/ 2717800 h 2952750"/>
              <a:gd name="connsiteX13" fmla="*/ 3130550 w 6997700"/>
              <a:gd name="connsiteY13" fmla="*/ 2800350 h 2952750"/>
              <a:gd name="connsiteX14" fmla="*/ 3663950 w 6997700"/>
              <a:gd name="connsiteY14" fmla="*/ 2876550 h 2952750"/>
              <a:gd name="connsiteX15" fmla="*/ 4165600 w 6997700"/>
              <a:gd name="connsiteY15" fmla="*/ 2908300 h 2952750"/>
              <a:gd name="connsiteX16" fmla="*/ 4870450 w 6997700"/>
              <a:gd name="connsiteY16" fmla="*/ 2933700 h 2952750"/>
              <a:gd name="connsiteX17" fmla="*/ 5511800 w 6997700"/>
              <a:gd name="connsiteY17" fmla="*/ 2940050 h 2952750"/>
              <a:gd name="connsiteX18" fmla="*/ 6375400 w 6997700"/>
              <a:gd name="connsiteY18" fmla="*/ 2940050 h 2952750"/>
              <a:gd name="connsiteX19" fmla="*/ 6997700 w 6997700"/>
              <a:gd name="connsiteY19" fmla="*/ 2952750 h 2952750"/>
              <a:gd name="connsiteX0" fmla="*/ 0 w 6997700"/>
              <a:gd name="connsiteY0" fmla="*/ 0 h 2952750"/>
              <a:gd name="connsiteX1" fmla="*/ 114300 w 6997700"/>
              <a:gd name="connsiteY1" fmla="*/ 419100 h 2952750"/>
              <a:gd name="connsiteX2" fmla="*/ 222250 w 6997700"/>
              <a:gd name="connsiteY2" fmla="*/ 730250 h 2952750"/>
              <a:gd name="connsiteX3" fmla="*/ 342900 w 6997700"/>
              <a:gd name="connsiteY3" fmla="*/ 977900 h 2952750"/>
              <a:gd name="connsiteX4" fmla="*/ 514350 w 6997700"/>
              <a:gd name="connsiteY4" fmla="*/ 1289050 h 2952750"/>
              <a:gd name="connsiteX5" fmla="*/ 711200 w 6997700"/>
              <a:gd name="connsiteY5" fmla="*/ 1555750 h 2952750"/>
              <a:gd name="connsiteX6" fmla="*/ 895350 w 6997700"/>
              <a:gd name="connsiteY6" fmla="*/ 1771650 h 2952750"/>
              <a:gd name="connsiteX7" fmla="*/ 1136650 w 6997700"/>
              <a:gd name="connsiteY7" fmla="*/ 1987550 h 2952750"/>
              <a:gd name="connsiteX8" fmla="*/ 1333500 w 6997700"/>
              <a:gd name="connsiteY8" fmla="*/ 2139950 h 2952750"/>
              <a:gd name="connsiteX9" fmla="*/ 1536700 w 6997700"/>
              <a:gd name="connsiteY9" fmla="*/ 2266950 h 2952750"/>
              <a:gd name="connsiteX10" fmla="*/ 1962150 w 6997700"/>
              <a:gd name="connsiteY10" fmla="*/ 2482850 h 2952750"/>
              <a:gd name="connsiteX11" fmla="*/ 2254250 w 6997700"/>
              <a:gd name="connsiteY11" fmla="*/ 2597150 h 2952750"/>
              <a:gd name="connsiteX12" fmla="*/ 2711450 w 6997700"/>
              <a:gd name="connsiteY12" fmla="*/ 2717800 h 2952750"/>
              <a:gd name="connsiteX13" fmla="*/ 3130550 w 6997700"/>
              <a:gd name="connsiteY13" fmla="*/ 2800350 h 2952750"/>
              <a:gd name="connsiteX14" fmla="*/ 3663950 w 6997700"/>
              <a:gd name="connsiteY14" fmla="*/ 2876550 h 2952750"/>
              <a:gd name="connsiteX15" fmla="*/ 4165600 w 6997700"/>
              <a:gd name="connsiteY15" fmla="*/ 2908300 h 2952750"/>
              <a:gd name="connsiteX16" fmla="*/ 4870450 w 6997700"/>
              <a:gd name="connsiteY16" fmla="*/ 2933700 h 2952750"/>
              <a:gd name="connsiteX17" fmla="*/ 5511800 w 6997700"/>
              <a:gd name="connsiteY17" fmla="*/ 2940050 h 2952750"/>
              <a:gd name="connsiteX18" fmla="*/ 6375400 w 6997700"/>
              <a:gd name="connsiteY18" fmla="*/ 2940050 h 2952750"/>
              <a:gd name="connsiteX19" fmla="*/ 6997700 w 6997700"/>
              <a:gd name="connsiteY19" fmla="*/ 2952750 h 2952750"/>
              <a:gd name="connsiteX0" fmla="*/ 0 w 6997700"/>
              <a:gd name="connsiteY0" fmla="*/ 0 h 2952750"/>
              <a:gd name="connsiteX1" fmla="*/ 114300 w 6997700"/>
              <a:gd name="connsiteY1" fmla="*/ 419100 h 2952750"/>
              <a:gd name="connsiteX2" fmla="*/ 222250 w 6997700"/>
              <a:gd name="connsiteY2" fmla="*/ 730250 h 2952750"/>
              <a:gd name="connsiteX3" fmla="*/ 342900 w 6997700"/>
              <a:gd name="connsiteY3" fmla="*/ 977900 h 2952750"/>
              <a:gd name="connsiteX4" fmla="*/ 514350 w 6997700"/>
              <a:gd name="connsiteY4" fmla="*/ 1289050 h 2952750"/>
              <a:gd name="connsiteX5" fmla="*/ 711200 w 6997700"/>
              <a:gd name="connsiteY5" fmla="*/ 1555750 h 2952750"/>
              <a:gd name="connsiteX6" fmla="*/ 895350 w 6997700"/>
              <a:gd name="connsiteY6" fmla="*/ 1771650 h 2952750"/>
              <a:gd name="connsiteX7" fmla="*/ 1136650 w 6997700"/>
              <a:gd name="connsiteY7" fmla="*/ 1987550 h 2952750"/>
              <a:gd name="connsiteX8" fmla="*/ 1333500 w 6997700"/>
              <a:gd name="connsiteY8" fmla="*/ 2139950 h 2952750"/>
              <a:gd name="connsiteX9" fmla="*/ 1536700 w 6997700"/>
              <a:gd name="connsiteY9" fmla="*/ 2266950 h 2952750"/>
              <a:gd name="connsiteX10" fmla="*/ 1962150 w 6997700"/>
              <a:gd name="connsiteY10" fmla="*/ 2482850 h 2952750"/>
              <a:gd name="connsiteX11" fmla="*/ 2254250 w 6997700"/>
              <a:gd name="connsiteY11" fmla="*/ 2597150 h 2952750"/>
              <a:gd name="connsiteX12" fmla="*/ 2711450 w 6997700"/>
              <a:gd name="connsiteY12" fmla="*/ 2717800 h 2952750"/>
              <a:gd name="connsiteX13" fmla="*/ 3130550 w 6997700"/>
              <a:gd name="connsiteY13" fmla="*/ 2800350 h 2952750"/>
              <a:gd name="connsiteX14" fmla="*/ 3663950 w 6997700"/>
              <a:gd name="connsiteY14" fmla="*/ 2876550 h 2952750"/>
              <a:gd name="connsiteX15" fmla="*/ 4165600 w 6997700"/>
              <a:gd name="connsiteY15" fmla="*/ 2908300 h 2952750"/>
              <a:gd name="connsiteX16" fmla="*/ 4870450 w 6997700"/>
              <a:gd name="connsiteY16" fmla="*/ 2933700 h 2952750"/>
              <a:gd name="connsiteX17" fmla="*/ 5511800 w 6997700"/>
              <a:gd name="connsiteY17" fmla="*/ 2940050 h 2952750"/>
              <a:gd name="connsiteX18" fmla="*/ 6375400 w 6997700"/>
              <a:gd name="connsiteY18" fmla="*/ 2940050 h 2952750"/>
              <a:gd name="connsiteX19" fmla="*/ 6997700 w 6997700"/>
              <a:gd name="connsiteY19" fmla="*/ 2952750 h 2952750"/>
              <a:gd name="connsiteX0" fmla="*/ 0 w 6997700"/>
              <a:gd name="connsiteY0" fmla="*/ 0 h 2952750"/>
              <a:gd name="connsiteX1" fmla="*/ 114300 w 6997700"/>
              <a:gd name="connsiteY1" fmla="*/ 419100 h 2952750"/>
              <a:gd name="connsiteX2" fmla="*/ 222250 w 6997700"/>
              <a:gd name="connsiteY2" fmla="*/ 730250 h 2952750"/>
              <a:gd name="connsiteX3" fmla="*/ 342900 w 6997700"/>
              <a:gd name="connsiteY3" fmla="*/ 977900 h 2952750"/>
              <a:gd name="connsiteX4" fmla="*/ 514350 w 6997700"/>
              <a:gd name="connsiteY4" fmla="*/ 1289050 h 2952750"/>
              <a:gd name="connsiteX5" fmla="*/ 711200 w 6997700"/>
              <a:gd name="connsiteY5" fmla="*/ 1555750 h 2952750"/>
              <a:gd name="connsiteX6" fmla="*/ 895350 w 6997700"/>
              <a:gd name="connsiteY6" fmla="*/ 1771650 h 2952750"/>
              <a:gd name="connsiteX7" fmla="*/ 1136650 w 6997700"/>
              <a:gd name="connsiteY7" fmla="*/ 1987550 h 2952750"/>
              <a:gd name="connsiteX8" fmla="*/ 1333500 w 6997700"/>
              <a:gd name="connsiteY8" fmla="*/ 2139950 h 2952750"/>
              <a:gd name="connsiteX9" fmla="*/ 1536700 w 6997700"/>
              <a:gd name="connsiteY9" fmla="*/ 2266950 h 2952750"/>
              <a:gd name="connsiteX10" fmla="*/ 1962150 w 6997700"/>
              <a:gd name="connsiteY10" fmla="*/ 2482850 h 2952750"/>
              <a:gd name="connsiteX11" fmla="*/ 2254250 w 6997700"/>
              <a:gd name="connsiteY11" fmla="*/ 2597150 h 2952750"/>
              <a:gd name="connsiteX12" fmla="*/ 2711450 w 6997700"/>
              <a:gd name="connsiteY12" fmla="*/ 2717800 h 2952750"/>
              <a:gd name="connsiteX13" fmla="*/ 3130550 w 6997700"/>
              <a:gd name="connsiteY13" fmla="*/ 2800350 h 2952750"/>
              <a:gd name="connsiteX14" fmla="*/ 3663950 w 6997700"/>
              <a:gd name="connsiteY14" fmla="*/ 2876550 h 2952750"/>
              <a:gd name="connsiteX15" fmla="*/ 4165600 w 6997700"/>
              <a:gd name="connsiteY15" fmla="*/ 2908300 h 2952750"/>
              <a:gd name="connsiteX16" fmla="*/ 4870450 w 6997700"/>
              <a:gd name="connsiteY16" fmla="*/ 2933700 h 2952750"/>
              <a:gd name="connsiteX17" fmla="*/ 5511800 w 6997700"/>
              <a:gd name="connsiteY17" fmla="*/ 2940050 h 2952750"/>
              <a:gd name="connsiteX18" fmla="*/ 6375400 w 6997700"/>
              <a:gd name="connsiteY18" fmla="*/ 2940050 h 2952750"/>
              <a:gd name="connsiteX19" fmla="*/ 6997700 w 6997700"/>
              <a:gd name="connsiteY19" fmla="*/ 2952750 h 2952750"/>
              <a:gd name="connsiteX0" fmla="*/ 0 w 6997700"/>
              <a:gd name="connsiteY0" fmla="*/ 0 h 2952750"/>
              <a:gd name="connsiteX1" fmla="*/ 114300 w 6997700"/>
              <a:gd name="connsiteY1" fmla="*/ 419100 h 2952750"/>
              <a:gd name="connsiteX2" fmla="*/ 222250 w 6997700"/>
              <a:gd name="connsiteY2" fmla="*/ 730250 h 2952750"/>
              <a:gd name="connsiteX3" fmla="*/ 342900 w 6997700"/>
              <a:gd name="connsiteY3" fmla="*/ 977900 h 2952750"/>
              <a:gd name="connsiteX4" fmla="*/ 514350 w 6997700"/>
              <a:gd name="connsiteY4" fmla="*/ 1289050 h 2952750"/>
              <a:gd name="connsiteX5" fmla="*/ 711200 w 6997700"/>
              <a:gd name="connsiteY5" fmla="*/ 1555750 h 2952750"/>
              <a:gd name="connsiteX6" fmla="*/ 895350 w 6997700"/>
              <a:gd name="connsiteY6" fmla="*/ 1771650 h 2952750"/>
              <a:gd name="connsiteX7" fmla="*/ 1136650 w 6997700"/>
              <a:gd name="connsiteY7" fmla="*/ 1987550 h 2952750"/>
              <a:gd name="connsiteX8" fmla="*/ 1333500 w 6997700"/>
              <a:gd name="connsiteY8" fmla="*/ 2139950 h 2952750"/>
              <a:gd name="connsiteX9" fmla="*/ 1536700 w 6997700"/>
              <a:gd name="connsiteY9" fmla="*/ 2266950 h 2952750"/>
              <a:gd name="connsiteX10" fmla="*/ 1962150 w 6997700"/>
              <a:gd name="connsiteY10" fmla="*/ 2482850 h 2952750"/>
              <a:gd name="connsiteX11" fmla="*/ 2254250 w 6997700"/>
              <a:gd name="connsiteY11" fmla="*/ 2597150 h 2952750"/>
              <a:gd name="connsiteX12" fmla="*/ 2711450 w 6997700"/>
              <a:gd name="connsiteY12" fmla="*/ 2717800 h 2952750"/>
              <a:gd name="connsiteX13" fmla="*/ 3130550 w 6997700"/>
              <a:gd name="connsiteY13" fmla="*/ 2800350 h 2952750"/>
              <a:gd name="connsiteX14" fmla="*/ 3663950 w 6997700"/>
              <a:gd name="connsiteY14" fmla="*/ 2876550 h 2952750"/>
              <a:gd name="connsiteX15" fmla="*/ 4165600 w 6997700"/>
              <a:gd name="connsiteY15" fmla="*/ 2908300 h 2952750"/>
              <a:gd name="connsiteX16" fmla="*/ 4870450 w 6997700"/>
              <a:gd name="connsiteY16" fmla="*/ 2933700 h 2952750"/>
              <a:gd name="connsiteX17" fmla="*/ 5511800 w 6997700"/>
              <a:gd name="connsiteY17" fmla="*/ 2940050 h 2952750"/>
              <a:gd name="connsiteX18" fmla="*/ 6375400 w 6997700"/>
              <a:gd name="connsiteY18" fmla="*/ 2940050 h 2952750"/>
              <a:gd name="connsiteX19" fmla="*/ 6997700 w 6997700"/>
              <a:gd name="connsiteY19" fmla="*/ 2952750 h 2952750"/>
              <a:gd name="connsiteX0" fmla="*/ 0 w 6997700"/>
              <a:gd name="connsiteY0" fmla="*/ 0 h 2952750"/>
              <a:gd name="connsiteX1" fmla="*/ 114300 w 6997700"/>
              <a:gd name="connsiteY1" fmla="*/ 419100 h 2952750"/>
              <a:gd name="connsiteX2" fmla="*/ 222250 w 6997700"/>
              <a:gd name="connsiteY2" fmla="*/ 730250 h 2952750"/>
              <a:gd name="connsiteX3" fmla="*/ 342900 w 6997700"/>
              <a:gd name="connsiteY3" fmla="*/ 977900 h 2952750"/>
              <a:gd name="connsiteX4" fmla="*/ 514350 w 6997700"/>
              <a:gd name="connsiteY4" fmla="*/ 1289050 h 2952750"/>
              <a:gd name="connsiteX5" fmla="*/ 711200 w 6997700"/>
              <a:gd name="connsiteY5" fmla="*/ 1555750 h 2952750"/>
              <a:gd name="connsiteX6" fmla="*/ 895350 w 6997700"/>
              <a:gd name="connsiteY6" fmla="*/ 1771650 h 2952750"/>
              <a:gd name="connsiteX7" fmla="*/ 1136650 w 6997700"/>
              <a:gd name="connsiteY7" fmla="*/ 1987550 h 2952750"/>
              <a:gd name="connsiteX8" fmla="*/ 1333500 w 6997700"/>
              <a:gd name="connsiteY8" fmla="*/ 2139950 h 2952750"/>
              <a:gd name="connsiteX9" fmla="*/ 1536700 w 6997700"/>
              <a:gd name="connsiteY9" fmla="*/ 2266950 h 2952750"/>
              <a:gd name="connsiteX10" fmla="*/ 1962150 w 6997700"/>
              <a:gd name="connsiteY10" fmla="*/ 2482850 h 2952750"/>
              <a:gd name="connsiteX11" fmla="*/ 2254250 w 6997700"/>
              <a:gd name="connsiteY11" fmla="*/ 2597150 h 2952750"/>
              <a:gd name="connsiteX12" fmla="*/ 2711450 w 6997700"/>
              <a:gd name="connsiteY12" fmla="*/ 2717800 h 2952750"/>
              <a:gd name="connsiteX13" fmla="*/ 3130550 w 6997700"/>
              <a:gd name="connsiteY13" fmla="*/ 2800350 h 2952750"/>
              <a:gd name="connsiteX14" fmla="*/ 3663950 w 6997700"/>
              <a:gd name="connsiteY14" fmla="*/ 2876550 h 2952750"/>
              <a:gd name="connsiteX15" fmla="*/ 4165600 w 6997700"/>
              <a:gd name="connsiteY15" fmla="*/ 2908300 h 2952750"/>
              <a:gd name="connsiteX16" fmla="*/ 4870450 w 6997700"/>
              <a:gd name="connsiteY16" fmla="*/ 2933700 h 2952750"/>
              <a:gd name="connsiteX17" fmla="*/ 5511800 w 6997700"/>
              <a:gd name="connsiteY17" fmla="*/ 2940050 h 2952750"/>
              <a:gd name="connsiteX18" fmla="*/ 6375400 w 6997700"/>
              <a:gd name="connsiteY18" fmla="*/ 2940050 h 2952750"/>
              <a:gd name="connsiteX19" fmla="*/ 6997700 w 6997700"/>
              <a:gd name="connsiteY19" fmla="*/ 2952750 h 2952750"/>
              <a:gd name="connsiteX0" fmla="*/ 0 w 6997700"/>
              <a:gd name="connsiteY0" fmla="*/ 0 h 2952750"/>
              <a:gd name="connsiteX1" fmla="*/ 114300 w 6997700"/>
              <a:gd name="connsiteY1" fmla="*/ 419100 h 2952750"/>
              <a:gd name="connsiteX2" fmla="*/ 222250 w 6997700"/>
              <a:gd name="connsiteY2" fmla="*/ 730250 h 2952750"/>
              <a:gd name="connsiteX3" fmla="*/ 342900 w 6997700"/>
              <a:gd name="connsiteY3" fmla="*/ 977900 h 2952750"/>
              <a:gd name="connsiteX4" fmla="*/ 514350 w 6997700"/>
              <a:gd name="connsiteY4" fmla="*/ 1289050 h 2952750"/>
              <a:gd name="connsiteX5" fmla="*/ 711200 w 6997700"/>
              <a:gd name="connsiteY5" fmla="*/ 1555750 h 2952750"/>
              <a:gd name="connsiteX6" fmla="*/ 895350 w 6997700"/>
              <a:gd name="connsiteY6" fmla="*/ 1771650 h 2952750"/>
              <a:gd name="connsiteX7" fmla="*/ 1136650 w 6997700"/>
              <a:gd name="connsiteY7" fmla="*/ 1987550 h 2952750"/>
              <a:gd name="connsiteX8" fmla="*/ 1333500 w 6997700"/>
              <a:gd name="connsiteY8" fmla="*/ 2139950 h 2952750"/>
              <a:gd name="connsiteX9" fmla="*/ 1536700 w 6997700"/>
              <a:gd name="connsiteY9" fmla="*/ 2266950 h 2952750"/>
              <a:gd name="connsiteX10" fmla="*/ 1962150 w 6997700"/>
              <a:gd name="connsiteY10" fmla="*/ 2482850 h 2952750"/>
              <a:gd name="connsiteX11" fmla="*/ 2254250 w 6997700"/>
              <a:gd name="connsiteY11" fmla="*/ 2597150 h 2952750"/>
              <a:gd name="connsiteX12" fmla="*/ 2711450 w 6997700"/>
              <a:gd name="connsiteY12" fmla="*/ 2717800 h 2952750"/>
              <a:gd name="connsiteX13" fmla="*/ 3130550 w 6997700"/>
              <a:gd name="connsiteY13" fmla="*/ 2800350 h 2952750"/>
              <a:gd name="connsiteX14" fmla="*/ 3663950 w 6997700"/>
              <a:gd name="connsiteY14" fmla="*/ 2876550 h 2952750"/>
              <a:gd name="connsiteX15" fmla="*/ 4165600 w 6997700"/>
              <a:gd name="connsiteY15" fmla="*/ 2908300 h 2952750"/>
              <a:gd name="connsiteX16" fmla="*/ 4870450 w 6997700"/>
              <a:gd name="connsiteY16" fmla="*/ 2933700 h 2952750"/>
              <a:gd name="connsiteX17" fmla="*/ 5511800 w 6997700"/>
              <a:gd name="connsiteY17" fmla="*/ 2940050 h 2952750"/>
              <a:gd name="connsiteX18" fmla="*/ 6375400 w 6997700"/>
              <a:gd name="connsiteY18" fmla="*/ 2940050 h 2952750"/>
              <a:gd name="connsiteX19" fmla="*/ 6997700 w 6997700"/>
              <a:gd name="connsiteY19" fmla="*/ 2952750 h 2952750"/>
              <a:gd name="connsiteX0" fmla="*/ 0 w 6997700"/>
              <a:gd name="connsiteY0" fmla="*/ 0 h 2952750"/>
              <a:gd name="connsiteX1" fmla="*/ 114300 w 6997700"/>
              <a:gd name="connsiteY1" fmla="*/ 419100 h 2952750"/>
              <a:gd name="connsiteX2" fmla="*/ 222250 w 6997700"/>
              <a:gd name="connsiteY2" fmla="*/ 730250 h 2952750"/>
              <a:gd name="connsiteX3" fmla="*/ 342900 w 6997700"/>
              <a:gd name="connsiteY3" fmla="*/ 977900 h 2952750"/>
              <a:gd name="connsiteX4" fmla="*/ 514350 w 6997700"/>
              <a:gd name="connsiteY4" fmla="*/ 1289050 h 2952750"/>
              <a:gd name="connsiteX5" fmla="*/ 711200 w 6997700"/>
              <a:gd name="connsiteY5" fmla="*/ 1555750 h 2952750"/>
              <a:gd name="connsiteX6" fmla="*/ 895350 w 6997700"/>
              <a:gd name="connsiteY6" fmla="*/ 1771650 h 2952750"/>
              <a:gd name="connsiteX7" fmla="*/ 1136650 w 6997700"/>
              <a:gd name="connsiteY7" fmla="*/ 1987550 h 2952750"/>
              <a:gd name="connsiteX8" fmla="*/ 1333500 w 6997700"/>
              <a:gd name="connsiteY8" fmla="*/ 2139950 h 2952750"/>
              <a:gd name="connsiteX9" fmla="*/ 1536700 w 6997700"/>
              <a:gd name="connsiteY9" fmla="*/ 2266950 h 2952750"/>
              <a:gd name="connsiteX10" fmla="*/ 1962150 w 6997700"/>
              <a:gd name="connsiteY10" fmla="*/ 2482850 h 2952750"/>
              <a:gd name="connsiteX11" fmla="*/ 2254250 w 6997700"/>
              <a:gd name="connsiteY11" fmla="*/ 2597150 h 2952750"/>
              <a:gd name="connsiteX12" fmla="*/ 2711450 w 6997700"/>
              <a:gd name="connsiteY12" fmla="*/ 2717800 h 2952750"/>
              <a:gd name="connsiteX13" fmla="*/ 3130550 w 6997700"/>
              <a:gd name="connsiteY13" fmla="*/ 2800350 h 2952750"/>
              <a:gd name="connsiteX14" fmla="*/ 3663950 w 6997700"/>
              <a:gd name="connsiteY14" fmla="*/ 2876550 h 2952750"/>
              <a:gd name="connsiteX15" fmla="*/ 4165600 w 6997700"/>
              <a:gd name="connsiteY15" fmla="*/ 2908300 h 2952750"/>
              <a:gd name="connsiteX16" fmla="*/ 4870450 w 6997700"/>
              <a:gd name="connsiteY16" fmla="*/ 2933700 h 2952750"/>
              <a:gd name="connsiteX17" fmla="*/ 5511800 w 6997700"/>
              <a:gd name="connsiteY17" fmla="*/ 2940050 h 2952750"/>
              <a:gd name="connsiteX18" fmla="*/ 6375400 w 6997700"/>
              <a:gd name="connsiteY18" fmla="*/ 2940050 h 2952750"/>
              <a:gd name="connsiteX19" fmla="*/ 6997700 w 6997700"/>
              <a:gd name="connsiteY19" fmla="*/ 2952750 h 2952750"/>
              <a:gd name="connsiteX0" fmla="*/ 0 w 6997700"/>
              <a:gd name="connsiteY0" fmla="*/ 0 h 2952750"/>
              <a:gd name="connsiteX1" fmla="*/ 114300 w 6997700"/>
              <a:gd name="connsiteY1" fmla="*/ 419100 h 2952750"/>
              <a:gd name="connsiteX2" fmla="*/ 222250 w 6997700"/>
              <a:gd name="connsiteY2" fmla="*/ 730250 h 2952750"/>
              <a:gd name="connsiteX3" fmla="*/ 342900 w 6997700"/>
              <a:gd name="connsiteY3" fmla="*/ 977900 h 2952750"/>
              <a:gd name="connsiteX4" fmla="*/ 514350 w 6997700"/>
              <a:gd name="connsiteY4" fmla="*/ 1289050 h 2952750"/>
              <a:gd name="connsiteX5" fmla="*/ 711200 w 6997700"/>
              <a:gd name="connsiteY5" fmla="*/ 1555750 h 2952750"/>
              <a:gd name="connsiteX6" fmla="*/ 895350 w 6997700"/>
              <a:gd name="connsiteY6" fmla="*/ 1771650 h 2952750"/>
              <a:gd name="connsiteX7" fmla="*/ 1136650 w 6997700"/>
              <a:gd name="connsiteY7" fmla="*/ 1987550 h 2952750"/>
              <a:gd name="connsiteX8" fmla="*/ 1333500 w 6997700"/>
              <a:gd name="connsiteY8" fmla="*/ 2139950 h 2952750"/>
              <a:gd name="connsiteX9" fmla="*/ 1536700 w 6997700"/>
              <a:gd name="connsiteY9" fmla="*/ 2266950 h 2952750"/>
              <a:gd name="connsiteX10" fmla="*/ 1962150 w 6997700"/>
              <a:gd name="connsiteY10" fmla="*/ 2482850 h 2952750"/>
              <a:gd name="connsiteX11" fmla="*/ 2254250 w 6997700"/>
              <a:gd name="connsiteY11" fmla="*/ 2597150 h 2952750"/>
              <a:gd name="connsiteX12" fmla="*/ 2711450 w 6997700"/>
              <a:gd name="connsiteY12" fmla="*/ 2717800 h 2952750"/>
              <a:gd name="connsiteX13" fmla="*/ 3130550 w 6997700"/>
              <a:gd name="connsiteY13" fmla="*/ 2800350 h 2952750"/>
              <a:gd name="connsiteX14" fmla="*/ 3663950 w 6997700"/>
              <a:gd name="connsiteY14" fmla="*/ 2876550 h 2952750"/>
              <a:gd name="connsiteX15" fmla="*/ 4165600 w 6997700"/>
              <a:gd name="connsiteY15" fmla="*/ 2908300 h 2952750"/>
              <a:gd name="connsiteX16" fmla="*/ 4870450 w 6997700"/>
              <a:gd name="connsiteY16" fmla="*/ 2933700 h 2952750"/>
              <a:gd name="connsiteX17" fmla="*/ 5511800 w 6997700"/>
              <a:gd name="connsiteY17" fmla="*/ 2940050 h 2952750"/>
              <a:gd name="connsiteX18" fmla="*/ 6375400 w 6997700"/>
              <a:gd name="connsiteY18" fmla="*/ 2940050 h 2952750"/>
              <a:gd name="connsiteX19" fmla="*/ 6997700 w 6997700"/>
              <a:gd name="connsiteY19" fmla="*/ 2952750 h 2952750"/>
              <a:gd name="connsiteX0" fmla="*/ 0 w 6997700"/>
              <a:gd name="connsiteY0" fmla="*/ 0 h 2952750"/>
              <a:gd name="connsiteX1" fmla="*/ 114300 w 6997700"/>
              <a:gd name="connsiteY1" fmla="*/ 419100 h 2952750"/>
              <a:gd name="connsiteX2" fmla="*/ 222250 w 6997700"/>
              <a:gd name="connsiteY2" fmla="*/ 730250 h 2952750"/>
              <a:gd name="connsiteX3" fmla="*/ 342900 w 6997700"/>
              <a:gd name="connsiteY3" fmla="*/ 977900 h 2952750"/>
              <a:gd name="connsiteX4" fmla="*/ 514350 w 6997700"/>
              <a:gd name="connsiteY4" fmla="*/ 1289050 h 2952750"/>
              <a:gd name="connsiteX5" fmla="*/ 711200 w 6997700"/>
              <a:gd name="connsiteY5" fmla="*/ 1555750 h 2952750"/>
              <a:gd name="connsiteX6" fmla="*/ 895350 w 6997700"/>
              <a:gd name="connsiteY6" fmla="*/ 1771650 h 2952750"/>
              <a:gd name="connsiteX7" fmla="*/ 1136650 w 6997700"/>
              <a:gd name="connsiteY7" fmla="*/ 1987550 h 2952750"/>
              <a:gd name="connsiteX8" fmla="*/ 1333500 w 6997700"/>
              <a:gd name="connsiteY8" fmla="*/ 2139950 h 2952750"/>
              <a:gd name="connsiteX9" fmla="*/ 1536700 w 6997700"/>
              <a:gd name="connsiteY9" fmla="*/ 2266950 h 2952750"/>
              <a:gd name="connsiteX10" fmla="*/ 1962150 w 6997700"/>
              <a:gd name="connsiteY10" fmla="*/ 2482850 h 2952750"/>
              <a:gd name="connsiteX11" fmla="*/ 2254250 w 6997700"/>
              <a:gd name="connsiteY11" fmla="*/ 2597150 h 2952750"/>
              <a:gd name="connsiteX12" fmla="*/ 2711450 w 6997700"/>
              <a:gd name="connsiteY12" fmla="*/ 2717800 h 2952750"/>
              <a:gd name="connsiteX13" fmla="*/ 3130550 w 6997700"/>
              <a:gd name="connsiteY13" fmla="*/ 2800350 h 2952750"/>
              <a:gd name="connsiteX14" fmla="*/ 3663950 w 6997700"/>
              <a:gd name="connsiteY14" fmla="*/ 2876550 h 2952750"/>
              <a:gd name="connsiteX15" fmla="*/ 4165600 w 6997700"/>
              <a:gd name="connsiteY15" fmla="*/ 2908300 h 2952750"/>
              <a:gd name="connsiteX16" fmla="*/ 4870450 w 6997700"/>
              <a:gd name="connsiteY16" fmla="*/ 2933700 h 2952750"/>
              <a:gd name="connsiteX17" fmla="*/ 5511800 w 6997700"/>
              <a:gd name="connsiteY17" fmla="*/ 2940050 h 2952750"/>
              <a:gd name="connsiteX18" fmla="*/ 6375400 w 6997700"/>
              <a:gd name="connsiteY18" fmla="*/ 2940050 h 2952750"/>
              <a:gd name="connsiteX19" fmla="*/ 6997700 w 6997700"/>
              <a:gd name="connsiteY19" fmla="*/ 2952750 h 2952750"/>
              <a:gd name="connsiteX0" fmla="*/ 0 w 6997700"/>
              <a:gd name="connsiteY0" fmla="*/ 0 h 2952750"/>
              <a:gd name="connsiteX1" fmla="*/ 114300 w 6997700"/>
              <a:gd name="connsiteY1" fmla="*/ 419100 h 2952750"/>
              <a:gd name="connsiteX2" fmla="*/ 222250 w 6997700"/>
              <a:gd name="connsiteY2" fmla="*/ 730250 h 2952750"/>
              <a:gd name="connsiteX3" fmla="*/ 342900 w 6997700"/>
              <a:gd name="connsiteY3" fmla="*/ 977900 h 2952750"/>
              <a:gd name="connsiteX4" fmla="*/ 514350 w 6997700"/>
              <a:gd name="connsiteY4" fmla="*/ 1289050 h 2952750"/>
              <a:gd name="connsiteX5" fmla="*/ 711200 w 6997700"/>
              <a:gd name="connsiteY5" fmla="*/ 1555750 h 2952750"/>
              <a:gd name="connsiteX6" fmla="*/ 895350 w 6997700"/>
              <a:gd name="connsiteY6" fmla="*/ 1771650 h 2952750"/>
              <a:gd name="connsiteX7" fmla="*/ 1136650 w 6997700"/>
              <a:gd name="connsiteY7" fmla="*/ 1987550 h 2952750"/>
              <a:gd name="connsiteX8" fmla="*/ 1333500 w 6997700"/>
              <a:gd name="connsiteY8" fmla="*/ 2139950 h 2952750"/>
              <a:gd name="connsiteX9" fmla="*/ 1536700 w 6997700"/>
              <a:gd name="connsiteY9" fmla="*/ 2266950 h 2952750"/>
              <a:gd name="connsiteX10" fmla="*/ 1962150 w 6997700"/>
              <a:gd name="connsiteY10" fmla="*/ 2482850 h 2952750"/>
              <a:gd name="connsiteX11" fmla="*/ 2254250 w 6997700"/>
              <a:gd name="connsiteY11" fmla="*/ 2597150 h 2952750"/>
              <a:gd name="connsiteX12" fmla="*/ 2711450 w 6997700"/>
              <a:gd name="connsiteY12" fmla="*/ 2717800 h 2952750"/>
              <a:gd name="connsiteX13" fmla="*/ 3130550 w 6997700"/>
              <a:gd name="connsiteY13" fmla="*/ 2800350 h 2952750"/>
              <a:gd name="connsiteX14" fmla="*/ 3663950 w 6997700"/>
              <a:gd name="connsiteY14" fmla="*/ 2876550 h 2952750"/>
              <a:gd name="connsiteX15" fmla="*/ 4165600 w 6997700"/>
              <a:gd name="connsiteY15" fmla="*/ 2908300 h 2952750"/>
              <a:gd name="connsiteX16" fmla="*/ 4870450 w 6997700"/>
              <a:gd name="connsiteY16" fmla="*/ 2933700 h 2952750"/>
              <a:gd name="connsiteX17" fmla="*/ 5511800 w 6997700"/>
              <a:gd name="connsiteY17" fmla="*/ 2940050 h 2952750"/>
              <a:gd name="connsiteX18" fmla="*/ 6375400 w 6997700"/>
              <a:gd name="connsiteY18" fmla="*/ 2940050 h 2952750"/>
              <a:gd name="connsiteX19" fmla="*/ 6997700 w 6997700"/>
              <a:gd name="connsiteY19" fmla="*/ 2952750 h 2952750"/>
              <a:gd name="connsiteX0" fmla="*/ 0 w 6997700"/>
              <a:gd name="connsiteY0" fmla="*/ 0 h 2952750"/>
              <a:gd name="connsiteX1" fmla="*/ 114300 w 6997700"/>
              <a:gd name="connsiteY1" fmla="*/ 419100 h 2952750"/>
              <a:gd name="connsiteX2" fmla="*/ 222250 w 6997700"/>
              <a:gd name="connsiteY2" fmla="*/ 730250 h 2952750"/>
              <a:gd name="connsiteX3" fmla="*/ 342900 w 6997700"/>
              <a:gd name="connsiteY3" fmla="*/ 977900 h 2952750"/>
              <a:gd name="connsiteX4" fmla="*/ 514350 w 6997700"/>
              <a:gd name="connsiteY4" fmla="*/ 1289050 h 2952750"/>
              <a:gd name="connsiteX5" fmla="*/ 711200 w 6997700"/>
              <a:gd name="connsiteY5" fmla="*/ 1555750 h 2952750"/>
              <a:gd name="connsiteX6" fmla="*/ 895350 w 6997700"/>
              <a:gd name="connsiteY6" fmla="*/ 1771650 h 2952750"/>
              <a:gd name="connsiteX7" fmla="*/ 1136650 w 6997700"/>
              <a:gd name="connsiteY7" fmla="*/ 1987550 h 2952750"/>
              <a:gd name="connsiteX8" fmla="*/ 1333500 w 6997700"/>
              <a:gd name="connsiteY8" fmla="*/ 2139950 h 2952750"/>
              <a:gd name="connsiteX9" fmla="*/ 1536700 w 6997700"/>
              <a:gd name="connsiteY9" fmla="*/ 2266950 h 2952750"/>
              <a:gd name="connsiteX10" fmla="*/ 1962150 w 6997700"/>
              <a:gd name="connsiteY10" fmla="*/ 2482850 h 2952750"/>
              <a:gd name="connsiteX11" fmla="*/ 2254250 w 6997700"/>
              <a:gd name="connsiteY11" fmla="*/ 2597150 h 2952750"/>
              <a:gd name="connsiteX12" fmla="*/ 2711450 w 6997700"/>
              <a:gd name="connsiteY12" fmla="*/ 2717800 h 2952750"/>
              <a:gd name="connsiteX13" fmla="*/ 3130550 w 6997700"/>
              <a:gd name="connsiteY13" fmla="*/ 2800350 h 2952750"/>
              <a:gd name="connsiteX14" fmla="*/ 3663950 w 6997700"/>
              <a:gd name="connsiteY14" fmla="*/ 2876550 h 2952750"/>
              <a:gd name="connsiteX15" fmla="*/ 4165600 w 6997700"/>
              <a:gd name="connsiteY15" fmla="*/ 2908300 h 2952750"/>
              <a:gd name="connsiteX16" fmla="*/ 4870450 w 6997700"/>
              <a:gd name="connsiteY16" fmla="*/ 2933700 h 2952750"/>
              <a:gd name="connsiteX17" fmla="*/ 5511800 w 6997700"/>
              <a:gd name="connsiteY17" fmla="*/ 2940050 h 2952750"/>
              <a:gd name="connsiteX18" fmla="*/ 6375400 w 6997700"/>
              <a:gd name="connsiteY18" fmla="*/ 2940050 h 2952750"/>
              <a:gd name="connsiteX19" fmla="*/ 6997700 w 6997700"/>
              <a:gd name="connsiteY19" fmla="*/ 2952750 h 2952750"/>
              <a:gd name="connsiteX0" fmla="*/ 0 w 6997700"/>
              <a:gd name="connsiteY0" fmla="*/ 0 h 2952750"/>
              <a:gd name="connsiteX1" fmla="*/ 114300 w 6997700"/>
              <a:gd name="connsiteY1" fmla="*/ 419100 h 2952750"/>
              <a:gd name="connsiteX2" fmla="*/ 222250 w 6997700"/>
              <a:gd name="connsiteY2" fmla="*/ 730250 h 2952750"/>
              <a:gd name="connsiteX3" fmla="*/ 342900 w 6997700"/>
              <a:gd name="connsiteY3" fmla="*/ 977900 h 2952750"/>
              <a:gd name="connsiteX4" fmla="*/ 514350 w 6997700"/>
              <a:gd name="connsiteY4" fmla="*/ 1289050 h 2952750"/>
              <a:gd name="connsiteX5" fmla="*/ 711200 w 6997700"/>
              <a:gd name="connsiteY5" fmla="*/ 1555750 h 2952750"/>
              <a:gd name="connsiteX6" fmla="*/ 895350 w 6997700"/>
              <a:gd name="connsiteY6" fmla="*/ 1771650 h 2952750"/>
              <a:gd name="connsiteX7" fmla="*/ 1136650 w 6997700"/>
              <a:gd name="connsiteY7" fmla="*/ 1987550 h 2952750"/>
              <a:gd name="connsiteX8" fmla="*/ 1333500 w 6997700"/>
              <a:gd name="connsiteY8" fmla="*/ 2139950 h 2952750"/>
              <a:gd name="connsiteX9" fmla="*/ 1536700 w 6997700"/>
              <a:gd name="connsiteY9" fmla="*/ 2266950 h 2952750"/>
              <a:gd name="connsiteX10" fmla="*/ 1962150 w 6997700"/>
              <a:gd name="connsiteY10" fmla="*/ 2482850 h 2952750"/>
              <a:gd name="connsiteX11" fmla="*/ 2254250 w 6997700"/>
              <a:gd name="connsiteY11" fmla="*/ 2597150 h 2952750"/>
              <a:gd name="connsiteX12" fmla="*/ 2711450 w 6997700"/>
              <a:gd name="connsiteY12" fmla="*/ 2717800 h 2952750"/>
              <a:gd name="connsiteX13" fmla="*/ 3130550 w 6997700"/>
              <a:gd name="connsiteY13" fmla="*/ 2800350 h 2952750"/>
              <a:gd name="connsiteX14" fmla="*/ 3663950 w 6997700"/>
              <a:gd name="connsiteY14" fmla="*/ 2876550 h 2952750"/>
              <a:gd name="connsiteX15" fmla="*/ 4165600 w 6997700"/>
              <a:gd name="connsiteY15" fmla="*/ 2908300 h 2952750"/>
              <a:gd name="connsiteX16" fmla="*/ 4870450 w 6997700"/>
              <a:gd name="connsiteY16" fmla="*/ 2933700 h 2952750"/>
              <a:gd name="connsiteX17" fmla="*/ 5511800 w 6997700"/>
              <a:gd name="connsiteY17" fmla="*/ 2940050 h 2952750"/>
              <a:gd name="connsiteX18" fmla="*/ 6375400 w 6997700"/>
              <a:gd name="connsiteY18" fmla="*/ 2940050 h 2952750"/>
              <a:gd name="connsiteX19" fmla="*/ 6997700 w 6997700"/>
              <a:gd name="connsiteY19" fmla="*/ 2952750 h 2952750"/>
              <a:gd name="connsiteX0" fmla="*/ 0 w 6997700"/>
              <a:gd name="connsiteY0" fmla="*/ 0 h 2952750"/>
              <a:gd name="connsiteX1" fmla="*/ 114300 w 6997700"/>
              <a:gd name="connsiteY1" fmla="*/ 419100 h 2952750"/>
              <a:gd name="connsiteX2" fmla="*/ 222250 w 6997700"/>
              <a:gd name="connsiteY2" fmla="*/ 730250 h 2952750"/>
              <a:gd name="connsiteX3" fmla="*/ 349250 w 6997700"/>
              <a:gd name="connsiteY3" fmla="*/ 996950 h 2952750"/>
              <a:gd name="connsiteX4" fmla="*/ 514350 w 6997700"/>
              <a:gd name="connsiteY4" fmla="*/ 1289050 h 2952750"/>
              <a:gd name="connsiteX5" fmla="*/ 711200 w 6997700"/>
              <a:gd name="connsiteY5" fmla="*/ 1555750 h 2952750"/>
              <a:gd name="connsiteX6" fmla="*/ 895350 w 6997700"/>
              <a:gd name="connsiteY6" fmla="*/ 1771650 h 2952750"/>
              <a:gd name="connsiteX7" fmla="*/ 1136650 w 6997700"/>
              <a:gd name="connsiteY7" fmla="*/ 1987550 h 2952750"/>
              <a:gd name="connsiteX8" fmla="*/ 1333500 w 6997700"/>
              <a:gd name="connsiteY8" fmla="*/ 2139950 h 2952750"/>
              <a:gd name="connsiteX9" fmla="*/ 1536700 w 6997700"/>
              <a:gd name="connsiteY9" fmla="*/ 2266950 h 2952750"/>
              <a:gd name="connsiteX10" fmla="*/ 1962150 w 6997700"/>
              <a:gd name="connsiteY10" fmla="*/ 2482850 h 2952750"/>
              <a:gd name="connsiteX11" fmla="*/ 2254250 w 6997700"/>
              <a:gd name="connsiteY11" fmla="*/ 2597150 h 2952750"/>
              <a:gd name="connsiteX12" fmla="*/ 2711450 w 6997700"/>
              <a:gd name="connsiteY12" fmla="*/ 2717800 h 2952750"/>
              <a:gd name="connsiteX13" fmla="*/ 3130550 w 6997700"/>
              <a:gd name="connsiteY13" fmla="*/ 2800350 h 2952750"/>
              <a:gd name="connsiteX14" fmla="*/ 3663950 w 6997700"/>
              <a:gd name="connsiteY14" fmla="*/ 2876550 h 2952750"/>
              <a:gd name="connsiteX15" fmla="*/ 4165600 w 6997700"/>
              <a:gd name="connsiteY15" fmla="*/ 2908300 h 2952750"/>
              <a:gd name="connsiteX16" fmla="*/ 4870450 w 6997700"/>
              <a:gd name="connsiteY16" fmla="*/ 2933700 h 2952750"/>
              <a:gd name="connsiteX17" fmla="*/ 5511800 w 6997700"/>
              <a:gd name="connsiteY17" fmla="*/ 2940050 h 2952750"/>
              <a:gd name="connsiteX18" fmla="*/ 6375400 w 6997700"/>
              <a:gd name="connsiteY18" fmla="*/ 2940050 h 2952750"/>
              <a:gd name="connsiteX19" fmla="*/ 6997700 w 6997700"/>
              <a:gd name="connsiteY19" fmla="*/ 2952750 h 29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97700" h="2952750">
                <a:moveTo>
                  <a:pt x="0" y="0"/>
                </a:moveTo>
                <a:cubicBezTo>
                  <a:pt x="38100" y="139700"/>
                  <a:pt x="77258" y="297392"/>
                  <a:pt x="114300" y="419100"/>
                </a:cubicBezTo>
                <a:cubicBezTo>
                  <a:pt x="151342" y="540808"/>
                  <a:pt x="184150" y="637117"/>
                  <a:pt x="222250" y="730250"/>
                </a:cubicBezTo>
                <a:cubicBezTo>
                  <a:pt x="260350" y="823383"/>
                  <a:pt x="300567" y="903817"/>
                  <a:pt x="349250" y="996950"/>
                </a:cubicBezTo>
                <a:cubicBezTo>
                  <a:pt x="397933" y="1090083"/>
                  <a:pt x="452967" y="1192742"/>
                  <a:pt x="514350" y="1289050"/>
                </a:cubicBezTo>
                <a:cubicBezTo>
                  <a:pt x="575733" y="1385358"/>
                  <a:pt x="647700" y="1475317"/>
                  <a:pt x="711200" y="1555750"/>
                </a:cubicBezTo>
                <a:cubicBezTo>
                  <a:pt x="774700" y="1636183"/>
                  <a:pt x="824442" y="1699683"/>
                  <a:pt x="895350" y="1771650"/>
                </a:cubicBezTo>
                <a:cubicBezTo>
                  <a:pt x="966258" y="1843617"/>
                  <a:pt x="1063625" y="1926167"/>
                  <a:pt x="1136650" y="1987550"/>
                </a:cubicBezTo>
                <a:cubicBezTo>
                  <a:pt x="1209675" y="2048933"/>
                  <a:pt x="1266825" y="2093383"/>
                  <a:pt x="1333500" y="2139950"/>
                </a:cubicBezTo>
                <a:cubicBezTo>
                  <a:pt x="1400175" y="2186517"/>
                  <a:pt x="1431925" y="2209800"/>
                  <a:pt x="1536700" y="2266950"/>
                </a:cubicBezTo>
                <a:cubicBezTo>
                  <a:pt x="1641475" y="2324100"/>
                  <a:pt x="1842558" y="2427817"/>
                  <a:pt x="1962150" y="2482850"/>
                </a:cubicBezTo>
                <a:lnTo>
                  <a:pt x="2254250" y="2597150"/>
                </a:lnTo>
                <a:cubicBezTo>
                  <a:pt x="2379133" y="2636308"/>
                  <a:pt x="2565400" y="2683933"/>
                  <a:pt x="2711450" y="2717800"/>
                </a:cubicBezTo>
                <a:cubicBezTo>
                  <a:pt x="2857500" y="2751667"/>
                  <a:pt x="2971800" y="2773892"/>
                  <a:pt x="3130550" y="2800350"/>
                </a:cubicBezTo>
                <a:cubicBezTo>
                  <a:pt x="3289300" y="2826808"/>
                  <a:pt x="3491442" y="2858558"/>
                  <a:pt x="3663950" y="2876550"/>
                </a:cubicBezTo>
                <a:cubicBezTo>
                  <a:pt x="3836458" y="2894542"/>
                  <a:pt x="3964517" y="2898775"/>
                  <a:pt x="4165600" y="2908300"/>
                </a:cubicBezTo>
                <a:lnTo>
                  <a:pt x="4870450" y="2933700"/>
                </a:lnTo>
                <a:lnTo>
                  <a:pt x="5511800" y="2940050"/>
                </a:lnTo>
                <a:lnTo>
                  <a:pt x="6375400" y="2940050"/>
                </a:lnTo>
                <a:lnTo>
                  <a:pt x="6997700" y="2952750"/>
                </a:lnTo>
              </a:path>
            </a:pathLst>
          </a:cu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120C2E-DCAF-4807-837D-9A0785BDB171}"/>
              </a:ext>
            </a:extLst>
          </p:cNvPr>
          <p:cNvSpPr/>
          <p:nvPr/>
        </p:nvSpPr>
        <p:spPr>
          <a:xfrm>
            <a:off x="450850" y="2222500"/>
            <a:ext cx="6711950" cy="2578100"/>
          </a:xfrm>
          <a:custGeom>
            <a:avLst/>
            <a:gdLst>
              <a:gd name="connsiteX0" fmla="*/ 0 w 6711950"/>
              <a:gd name="connsiteY0" fmla="*/ 2578100 h 2578100"/>
              <a:gd name="connsiteX1" fmla="*/ 292100 w 6711950"/>
              <a:gd name="connsiteY1" fmla="*/ 2279650 h 2578100"/>
              <a:gd name="connsiteX2" fmla="*/ 539750 w 6711950"/>
              <a:gd name="connsiteY2" fmla="*/ 2044700 h 2578100"/>
              <a:gd name="connsiteX3" fmla="*/ 838200 w 6711950"/>
              <a:gd name="connsiteY3" fmla="*/ 1778000 h 2578100"/>
              <a:gd name="connsiteX4" fmla="*/ 1092200 w 6711950"/>
              <a:gd name="connsiteY4" fmla="*/ 1562100 h 2578100"/>
              <a:gd name="connsiteX5" fmla="*/ 1301750 w 6711950"/>
              <a:gd name="connsiteY5" fmla="*/ 1397000 h 2578100"/>
              <a:gd name="connsiteX6" fmla="*/ 1631950 w 6711950"/>
              <a:gd name="connsiteY6" fmla="*/ 1187450 h 2578100"/>
              <a:gd name="connsiteX7" fmla="*/ 1949450 w 6711950"/>
              <a:gd name="connsiteY7" fmla="*/ 977900 h 2578100"/>
              <a:gd name="connsiteX8" fmla="*/ 2438400 w 6711950"/>
              <a:gd name="connsiteY8" fmla="*/ 762000 h 2578100"/>
              <a:gd name="connsiteX9" fmla="*/ 2901950 w 6711950"/>
              <a:gd name="connsiteY9" fmla="*/ 596900 h 2578100"/>
              <a:gd name="connsiteX10" fmla="*/ 3378200 w 6711950"/>
              <a:gd name="connsiteY10" fmla="*/ 469900 h 2578100"/>
              <a:gd name="connsiteX11" fmla="*/ 4000500 w 6711950"/>
              <a:gd name="connsiteY11" fmla="*/ 336550 h 2578100"/>
              <a:gd name="connsiteX12" fmla="*/ 4762500 w 6711950"/>
              <a:gd name="connsiteY12" fmla="*/ 215900 h 2578100"/>
              <a:gd name="connsiteX13" fmla="*/ 5689600 w 6711950"/>
              <a:gd name="connsiteY13" fmla="*/ 101600 h 2578100"/>
              <a:gd name="connsiteX14" fmla="*/ 6711950 w 6711950"/>
              <a:gd name="connsiteY14" fmla="*/ 0 h 2578100"/>
              <a:gd name="connsiteX15" fmla="*/ 6711950 w 6711950"/>
              <a:gd name="connsiteY15" fmla="*/ 0 h 2578100"/>
              <a:gd name="connsiteX16" fmla="*/ 6711950 w 6711950"/>
              <a:gd name="connsiteY16" fmla="*/ 0 h 2578100"/>
              <a:gd name="connsiteX0" fmla="*/ 0 w 6711950"/>
              <a:gd name="connsiteY0" fmla="*/ 2578100 h 2578100"/>
              <a:gd name="connsiteX1" fmla="*/ 292100 w 6711950"/>
              <a:gd name="connsiteY1" fmla="*/ 2279650 h 2578100"/>
              <a:gd name="connsiteX2" fmla="*/ 539750 w 6711950"/>
              <a:gd name="connsiteY2" fmla="*/ 2044700 h 2578100"/>
              <a:gd name="connsiteX3" fmla="*/ 838200 w 6711950"/>
              <a:gd name="connsiteY3" fmla="*/ 1778000 h 2578100"/>
              <a:gd name="connsiteX4" fmla="*/ 1092200 w 6711950"/>
              <a:gd name="connsiteY4" fmla="*/ 1562100 h 2578100"/>
              <a:gd name="connsiteX5" fmla="*/ 1301750 w 6711950"/>
              <a:gd name="connsiteY5" fmla="*/ 1397000 h 2578100"/>
              <a:gd name="connsiteX6" fmla="*/ 1631950 w 6711950"/>
              <a:gd name="connsiteY6" fmla="*/ 1187450 h 2578100"/>
              <a:gd name="connsiteX7" fmla="*/ 1955800 w 6711950"/>
              <a:gd name="connsiteY7" fmla="*/ 990600 h 2578100"/>
              <a:gd name="connsiteX8" fmla="*/ 2438400 w 6711950"/>
              <a:gd name="connsiteY8" fmla="*/ 762000 h 2578100"/>
              <a:gd name="connsiteX9" fmla="*/ 2901950 w 6711950"/>
              <a:gd name="connsiteY9" fmla="*/ 596900 h 2578100"/>
              <a:gd name="connsiteX10" fmla="*/ 3378200 w 6711950"/>
              <a:gd name="connsiteY10" fmla="*/ 469900 h 2578100"/>
              <a:gd name="connsiteX11" fmla="*/ 4000500 w 6711950"/>
              <a:gd name="connsiteY11" fmla="*/ 336550 h 2578100"/>
              <a:gd name="connsiteX12" fmla="*/ 4762500 w 6711950"/>
              <a:gd name="connsiteY12" fmla="*/ 215900 h 2578100"/>
              <a:gd name="connsiteX13" fmla="*/ 5689600 w 6711950"/>
              <a:gd name="connsiteY13" fmla="*/ 101600 h 2578100"/>
              <a:gd name="connsiteX14" fmla="*/ 6711950 w 6711950"/>
              <a:gd name="connsiteY14" fmla="*/ 0 h 2578100"/>
              <a:gd name="connsiteX15" fmla="*/ 6711950 w 6711950"/>
              <a:gd name="connsiteY15" fmla="*/ 0 h 2578100"/>
              <a:gd name="connsiteX16" fmla="*/ 6711950 w 6711950"/>
              <a:gd name="connsiteY16" fmla="*/ 0 h 2578100"/>
              <a:gd name="connsiteX0" fmla="*/ 0 w 6711950"/>
              <a:gd name="connsiteY0" fmla="*/ 2578100 h 2578100"/>
              <a:gd name="connsiteX1" fmla="*/ 292100 w 6711950"/>
              <a:gd name="connsiteY1" fmla="*/ 2279650 h 2578100"/>
              <a:gd name="connsiteX2" fmla="*/ 539750 w 6711950"/>
              <a:gd name="connsiteY2" fmla="*/ 2044700 h 2578100"/>
              <a:gd name="connsiteX3" fmla="*/ 838200 w 6711950"/>
              <a:gd name="connsiteY3" fmla="*/ 1778000 h 2578100"/>
              <a:gd name="connsiteX4" fmla="*/ 1092200 w 6711950"/>
              <a:gd name="connsiteY4" fmla="*/ 1562100 h 2578100"/>
              <a:gd name="connsiteX5" fmla="*/ 1301750 w 6711950"/>
              <a:gd name="connsiteY5" fmla="*/ 1397000 h 2578100"/>
              <a:gd name="connsiteX6" fmla="*/ 1631950 w 6711950"/>
              <a:gd name="connsiteY6" fmla="*/ 1187450 h 2578100"/>
              <a:gd name="connsiteX7" fmla="*/ 1955800 w 6711950"/>
              <a:gd name="connsiteY7" fmla="*/ 990600 h 2578100"/>
              <a:gd name="connsiteX8" fmla="*/ 2438400 w 6711950"/>
              <a:gd name="connsiteY8" fmla="*/ 762000 h 2578100"/>
              <a:gd name="connsiteX9" fmla="*/ 2901950 w 6711950"/>
              <a:gd name="connsiteY9" fmla="*/ 596900 h 2578100"/>
              <a:gd name="connsiteX10" fmla="*/ 3378200 w 6711950"/>
              <a:gd name="connsiteY10" fmla="*/ 469900 h 2578100"/>
              <a:gd name="connsiteX11" fmla="*/ 4000500 w 6711950"/>
              <a:gd name="connsiteY11" fmla="*/ 336550 h 2578100"/>
              <a:gd name="connsiteX12" fmla="*/ 4762500 w 6711950"/>
              <a:gd name="connsiteY12" fmla="*/ 215900 h 2578100"/>
              <a:gd name="connsiteX13" fmla="*/ 5689600 w 6711950"/>
              <a:gd name="connsiteY13" fmla="*/ 101600 h 2578100"/>
              <a:gd name="connsiteX14" fmla="*/ 6711950 w 6711950"/>
              <a:gd name="connsiteY14" fmla="*/ 0 h 2578100"/>
              <a:gd name="connsiteX15" fmla="*/ 6711950 w 6711950"/>
              <a:gd name="connsiteY15" fmla="*/ 0 h 2578100"/>
              <a:gd name="connsiteX16" fmla="*/ 6711950 w 6711950"/>
              <a:gd name="connsiteY16" fmla="*/ 0 h 2578100"/>
              <a:gd name="connsiteX0" fmla="*/ 0 w 6711950"/>
              <a:gd name="connsiteY0" fmla="*/ 2578100 h 2578100"/>
              <a:gd name="connsiteX1" fmla="*/ 292100 w 6711950"/>
              <a:gd name="connsiteY1" fmla="*/ 2279650 h 2578100"/>
              <a:gd name="connsiteX2" fmla="*/ 539750 w 6711950"/>
              <a:gd name="connsiteY2" fmla="*/ 2044700 h 2578100"/>
              <a:gd name="connsiteX3" fmla="*/ 838200 w 6711950"/>
              <a:gd name="connsiteY3" fmla="*/ 1778000 h 2578100"/>
              <a:gd name="connsiteX4" fmla="*/ 1092200 w 6711950"/>
              <a:gd name="connsiteY4" fmla="*/ 1562100 h 2578100"/>
              <a:gd name="connsiteX5" fmla="*/ 1301750 w 6711950"/>
              <a:gd name="connsiteY5" fmla="*/ 1397000 h 2578100"/>
              <a:gd name="connsiteX6" fmla="*/ 1631950 w 6711950"/>
              <a:gd name="connsiteY6" fmla="*/ 1187450 h 2578100"/>
              <a:gd name="connsiteX7" fmla="*/ 1955800 w 6711950"/>
              <a:gd name="connsiteY7" fmla="*/ 990600 h 2578100"/>
              <a:gd name="connsiteX8" fmla="*/ 2438400 w 6711950"/>
              <a:gd name="connsiteY8" fmla="*/ 762000 h 2578100"/>
              <a:gd name="connsiteX9" fmla="*/ 2901950 w 6711950"/>
              <a:gd name="connsiteY9" fmla="*/ 596900 h 2578100"/>
              <a:gd name="connsiteX10" fmla="*/ 3378200 w 6711950"/>
              <a:gd name="connsiteY10" fmla="*/ 469900 h 2578100"/>
              <a:gd name="connsiteX11" fmla="*/ 4000500 w 6711950"/>
              <a:gd name="connsiteY11" fmla="*/ 336550 h 2578100"/>
              <a:gd name="connsiteX12" fmla="*/ 4762500 w 6711950"/>
              <a:gd name="connsiteY12" fmla="*/ 215900 h 2578100"/>
              <a:gd name="connsiteX13" fmla="*/ 5689600 w 6711950"/>
              <a:gd name="connsiteY13" fmla="*/ 101600 h 2578100"/>
              <a:gd name="connsiteX14" fmla="*/ 6711950 w 6711950"/>
              <a:gd name="connsiteY14" fmla="*/ 0 h 2578100"/>
              <a:gd name="connsiteX15" fmla="*/ 6711950 w 6711950"/>
              <a:gd name="connsiteY15" fmla="*/ 0 h 2578100"/>
              <a:gd name="connsiteX16" fmla="*/ 6711950 w 6711950"/>
              <a:gd name="connsiteY16" fmla="*/ 0 h 2578100"/>
              <a:gd name="connsiteX0" fmla="*/ 0 w 6711950"/>
              <a:gd name="connsiteY0" fmla="*/ 2578100 h 2578100"/>
              <a:gd name="connsiteX1" fmla="*/ 292100 w 6711950"/>
              <a:gd name="connsiteY1" fmla="*/ 2279650 h 2578100"/>
              <a:gd name="connsiteX2" fmla="*/ 539750 w 6711950"/>
              <a:gd name="connsiteY2" fmla="*/ 2044700 h 2578100"/>
              <a:gd name="connsiteX3" fmla="*/ 838200 w 6711950"/>
              <a:gd name="connsiteY3" fmla="*/ 1778000 h 2578100"/>
              <a:gd name="connsiteX4" fmla="*/ 1092200 w 6711950"/>
              <a:gd name="connsiteY4" fmla="*/ 1562100 h 2578100"/>
              <a:gd name="connsiteX5" fmla="*/ 1301750 w 6711950"/>
              <a:gd name="connsiteY5" fmla="*/ 1397000 h 2578100"/>
              <a:gd name="connsiteX6" fmla="*/ 1631950 w 6711950"/>
              <a:gd name="connsiteY6" fmla="*/ 1187450 h 2578100"/>
              <a:gd name="connsiteX7" fmla="*/ 1955800 w 6711950"/>
              <a:gd name="connsiteY7" fmla="*/ 990600 h 2578100"/>
              <a:gd name="connsiteX8" fmla="*/ 2438400 w 6711950"/>
              <a:gd name="connsiteY8" fmla="*/ 762000 h 2578100"/>
              <a:gd name="connsiteX9" fmla="*/ 2901950 w 6711950"/>
              <a:gd name="connsiteY9" fmla="*/ 596900 h 2578100"/>
              <a:gd name="connsiteX10" fmla="*/ 3378200 w 6711950"/>
              <a:gd name="connsiteY10" fmla="*/ 469900 h 2578100"/>
              <a:gd name="connsiteX11" fmla="*/ 4000500 w 6711950"/>
              <a:gd name="connsiteY11" fmla="*/ 336550 h 2578100"/>
              <a:gd name="connsiteX12" fmla="*/ 4762500 w 6711950"/>
              <a:gd name="connsiteY12" fmla="*/ 215900 h 2578100"/>
              <a:gd name="connsiteX13" fmla="*/ 5689600 w 6711950"/>
              <a:gd name="connsiteY13" fmla="*/ 101600 h 2578100"/>
              <a:gd name="connsiteX14" fmla="*/ 6711950 w 6711950"/>
              <a:gd name="connsiteY14" fmla="*/ 0 h 2578100"/>
              <a:gd name="connsiteX15" fmla="*/ 6711950 w 6711950"/>
              <a:gd name="connsiteY15" fmla="*/ 0 h 2578100"/>
              <a:gd name="connsiteX16" fmla="*/ 6711950 w 6711950"/>
              <a:gd name="connsiteY16" fmla="*/ 0 h 2578100"/>
              <a:gd name="connsiteX0" fmla="*/ 0 w 6711950"/>
              <a:gd name="connsiteY0" fmla="*/ 2578100 h 2578100"/>
              <a:gd name="connsiteX1" fmla="*/ 292100 w 6711950"/>
              <a:gd name="connsiteY1" fmla="*/ 2279650 h 2578100"/>
              <a:gd name="connsiteX2" fmla="*/ 539750 w 6711950"/>
              <a:gd name="connsiteY2" fmla="*/ 2044700 h 2578100"/>
              <a:gd name="connsiteX3" fmla="*/ 838200 w 6711950"/>
              <a:gd name="connsiteY3" fmla="*/ 1778000 h 2578100"/>
              <a:gd name="connsiteX4" fmla="*/ 1092200 w 6711950"/>
              <a:gd name="connsiteY4" fmla="*/ 1562100 h 2578100"/>
              <a:gd name="connsiteX5" fmla="*/ 1301750 w 6711950"/>
              <a:gd name="connsiteY5" fmla="*/ 1397000 h 2578100"/>
              <a:gd name="connsiteX6" fmla="*/ 1631950 w 6711950"/>
              <a:gd name="connsiteY6" fmla="*/ 1187450 h 2578100"/>
              <a:gd name="connsiteX7" fmla="*/ 1955800 w 6711950"/>
              <a:gd name="connsiteY7" fmla="*/ 990600 h 2578100"/>
              <a:gd name="connsiteX8" fmla="*/ 2438400 w 6711950"/>
              <a:gd name="connsiteY8" fmla="*/ 762000 h 2578100"/>
              <a:gd name="connsiteX9" fmla="*/ 2901950 w 6711950"/>
              <a:gd name="connsiteY9" fmla="*/ 596900 h 2578100"/>
              <a:gd name="connsiteX10" fmla="*/ 3378200 w 6711950"/>
              <a:gd name="connsiteY10" fmla="*/ 469900 h 2578100"/>
              <a:gd name="connsiteX11" fmla="*/ 4000500 w 6711950"/>
              <a:gd name="connsiteY11" fmla="*/ 336550 h 2578100"/>
              <a:gd name="connsiteX12" fmla="*/ 4762500 w 6711950"/>
              <a:gd name="connsiteY12" fmla="*/ 215900 h 2578100"/>
              <a:gd name="connsiteX13" fmla="*/ 5689600 w 6711950"/>
              <a:gd name="connsiteY13" fmla="*/ 101600 h 2578100"/>
              <a:gd name="connsiteX14" fmla="*/ 6711950 w 6711950"/>
              <a:gd name="connsiteY14" fmla="*/ 0 h 2578100"/>
              <a:gd name="connsiteX15" fmla="*/ 6711950 w 6711950"/>
              <a:gd name="connsiteY15" fmla="*/ 0 h 2578100"/>
              <a:gd name="connsiteX16" fmla="*/ 6711950 w 6711950"/>
              <a:gd name="connsiteY16" fmla="*/ 0 h 2578100"/>
              <a:gd name="connsiteX0" fmla="*/ 0 w 6711950"/>
              <a:gd name="connsiteY0" fmla="*/ 2578100 h 2578100"/>
              <a:gd name="connsiteX1" fmla="*/ 292100 w 6711950"/>
              <a:gd name="connsiteY1" fmla="*/ 2279650 h 2578100"/>
              <a:gd name="connsiteX2" fmla="*/ 539750 w 6711950"/>
              <a:gd name="connsiteY2" fmla="*/ 2044700 h 2578100"/>
              <a:gd name="connsiteX3" fmla="*/ 838200 w 6711950"/>
              <a:gd name="connsiteY3" fmla="*/ 1778000 h 2578100"/>
              <a:gd name="connsiteX4" fmla="*/ 1092200 w 6711950"/>
              <a:gd name="connsiteY4" fmla="*/ 1562100 h 2578100"/>
              <a:gd name="connsiteX5" fmla="*/ 1301750 w 6711950"/>
              <a:gd name="connsiteY5" fmla="*/ 1397000 h 2578100"/>
              <a:gd name="connsiteX6" fmla="*/ 1631950 w 6711950"/>
              <a:gd name="connsiteY6" fmla="*/ 1187450 h 2578100"/>
              <a:gd name="connsiteX7" fmla="*/ 1955800 w 6711950"/>
              <a:gd name="connsiteY7" fmla="*/ 990600 h 2578100"/>
              <a:gd name="connsiteX8" fmla="*/ 2438400 w 6711950"/>
              <a:gd name="connsiteY8" fmla="*/ 762000 h 2578100"/>
              <a:gd name="connsiteX9" fmla="*/ 2901950 w 6711950"/>
              <a:gd name="connsiteY9" fmla="*/ 596900 h 2578100"/>
              <a:gd name="connsiteX10" fmla="*/ 3378200 w 6711950"/>
              <a:gd name="connsiteY10" fmla="*/ 469900 h 2578100"/>
              <a:gd name="connsiteX11" fmla="*/ 4000500 w 6711950"/>
              <a:gd name="connsiteY11" fmla="*/ 336550 h 2578100"/>
              <a:gd name="connsiteX12" fmla="*/ 4762500 w 6711950"/>
              <a:gd name="connsiteY12" fmla="*/ 215900 h 2578100"/>
              <a:gd name="connsiteX13" fmla="*/ 5689600 w 6711950"/>
              <a:gd name="connsiteY13" fmla="*/ 101600 h 2578100"/>
              <a:gd name="connsiteX14" fmla="*/ 6711950 w 6711950"/>
              <a:gd name="connsiteY14" fmla="*/ 0 h 2578100"/>
              <a:gd name="connsiteX15" fmla="*/ 6711950 w 6711950"/>
              <a:gd name="connsiteY15" fmla="*/ 0 h 2578100"/>
              <a:gd name="connsiteX16" fmla="*/ 6711950 w 6711950"/>
              <a:gd name="connsiteY16" fmla="*/ 0 h 2578100"/>
              <a:gd name="connsiteX0" fmla="*/ 0 w 6711950"/>
              <a:gd name="connsiteY0" fmla="*/ 2578100 h 2578100"/>
              <a:gd name="connsiteX1" fmla="*/ 292100 w 6711950"/>
              <a:gd name="connsiteY1" fmla="*/ 2279650 h 2578100"/>
              <a:gd name="connsiteX2" fmla="*/ 539750 w 6711950"/>
              <a:gd name="connsiteY2" fmla="*/ 2044700 h 2578100"/>
              <a:gd name="connsiteX3" fmla="*/ 838200 w 6711950"/>
              <a:gd name="connsiteY3" fmla="*/ 1778000 h 2578100"/>
              <a:gd name="connsiteX4" fmla="*/ 1092200 w 6711950"/>
              <a:gd name="connsiteY4" fmla="*/ 1562100 h 2578100"/>
              <a:gd name="connsiteX5" fmla="*/ 1301750 w 6711950"/>
              <a:gd name="connsiteY5" fmla="*/ 1397000 h 2578100"/>
              <a:gd name="connsiteX6" fmla="*/ 1631950 w 6711950"/>
              <a:gd name="connsiteY6" fmla="*/ 1187450 h 2578100"/>
              <a:gd name="connsiteX7" fmla="*/ 1955800 w 6711950"/>
              <a:gd name="connsiteY7" fmla="*/ 990600 h 2578100"/>
              <a:gd name="connsiteX8" fmla="*/ 2438400 w 6711950"/>
              <a:gd name="connsiteY8" fmla="*/ 762000 h 2578100"/>
              <a:gd name="connsiteX9" fmla="*/ 2901950 w 6711950"/>
              <a:gd name="connsiteY9" fmla="*/ 596900 h 2578100"/>
              <a:gd name="connsiteX10" fmla="*/ 3378200 w 6711950"/>
              <a:gd name="connsiteY10" fmla="*/ 469900 h 2578100"/>
              <a:gd name="connsiteX11" fmla="*/ 4000500 w 6711950"/>
              <a:gd name="connsiteY11" fmla="*/ 336550 h 2578100"/>
              <a:gd name="connsiteX12" fmla="*/ 4762500 w 6711950"/>
              <a:gd name="connsiteY12" fmla="*/ 215900 h 2578100"/>
              <a:gd name="connsiteX13" fmla="*/ 5689600 w 6711950"/>
              <a:gd name="connsiteY13" fmla="*/ 101600 h 2578100"/>
              <a:gd name="connsiteX14" fmla="*/ 6711950 w 6711950"/>
              <a:gd name="connsiteY14" fmla="*/ 0 h 2578100"/>
              <a:gd name="connsiteX15" fmla="*/ 6711950 w 6711950"/>
              <a:gd name="connsiteY15" fmla="*/ 0 h 2578100"/>
              <a:gd name="connsiteX16" fmla="*/ 6711950 w 6711950"/>
              <a:gd name="connsiteY16" fmla="*/ 0 h 2578100"/>
              <a:gd name="connsiteX0" fmla="*/ 0 w 6711950"/>
              <a:gd name="connsiteY0" fmla="*/ 2578100 h 2578100"/>
              <a:gd name="connsiteX1" fmla="*/ 292100 w 6711950"/>
              <a:gd name="connsiteY1" fmla="*/ 2279650 h 2578100"/>
              <a:gd name="connsiteX2" fmla="*/ 539750 w 6711950"/>
              <a:gd name="connsiteY2" fmla="*/ 2044700 h 2578100"/>
              <a:gd name="connsiteX3" fmla="*/ 838200 w 6711950"/>
              <a:gd name="connsiteY3" fmla="*/ 1778000 h 2578100"/>
              <a:gd name="connsiteX4" fmla="*/ 1092200 w 6711950"/>
              <a:gd name="connsiteY4" fmla="*/ 1562100 h 2578100"/>
              <a:gd name="connsiteX5" fmla="*/ 1301750 w 6711950"/>
              <a:gd name="connsiteY5" fmla="*/ 1397000 h 2578100"/>
              <a:gd name="connsiteX6" fmla="*/ 1631950 w 6711950"/>
              <a:gd name="connsiteY6" fmla="*/ 1187450 h 2578100"/>
              <a:gd name="connsiteX7" fmla="*/ 1955800 w 6711950"/>
              <a:gd name="connsiteY7" fmla="*/ 990600 h 2578100"/>
              <a:gd name="connsiteX8" fmla="*/ 2438400 w 6711950"/>
              <a:gd name="connsiteY8" fmla="*/ 762000 h 2578100"/>
              <a:gd name="connsiteX9" fmla="*/ 2901950 w 6711950"/>
              <a:gd name="connsiteY9" fmla="*/ 596900 h 2578100"/>
              <a:gd name="connsiteX10" fmla="*/ 3378200 w 6711950"/>
              <a:gd name="connsiteY10" fmla="*/ 469900 h 2578100"/>
              <a:gd name="connsiteX11" fmla="*/ 4000500 w 6711950"/>
              <a:gd name="connsiteY11" fmla="*/ 336550 h 2578100"/>
              <a:gd name="connsiteX12" fmla="*/ 4762500 w 6711950"/>
              <a:gd name="connsiteY12" fmla="*/ 215900 h 2578100"/>
              <a:gd name="connsiteX13" fmla="*/ 5689600 w 6711950"/>
              <a:gd name="connsiteY13" fmla="*/ 101600 h 2578100"/>
              <a:gd name="connsiteX14" fmla="*/ 6711950 w 6711950"/>
              <a:gd name="connsiteY14" fmla="*/ 0 h 2578100"/>
              <a:gd name="connsiteX15" fmla="*/ 6711950 w 6711950"/>
              <a:gd name="connsiteY15" fmla="*/ 0 h 2578100"/>
              <a:gd name="connsiteX16" fmla="*/ 6711950 w 6711950"/>
              <a:gd name="connsiteY16" fmla="*/ 0 h 2578100"/>
              <a:gd name="connsiteX0" fmla="*/ 0 w 6711950"/>
              <a:gd name="connsiteY0" fmla="*/ 2578100 h 2578100"/>
              <a:gd name="connsiteX1" fmla="*/ 292100 w 6711950"/>
              <a:gd name="connsiteY1" fmla="*/ 2279650 h 2578100"/>
              <a:gd name="connsiteX2" fmla="*/ 539750 w 6711950"/>
              <a:gd name="connsiteY2" fmla="*/ 2044700 h 2578100"/>
              <a:gd name="connsiteX3" fmla="*/ 838200 w 6711950"/>
              <a:gd name="connsiteY3" fmla="*/ 1778000 h 2578100"/>
              <a:gd name="connsiteX4" fmla="*/ 1092200 w 6711950"/>
              <a:gd name="connsiteY4" fmla="*/ 1562100 h 2578100"/>
              <a:gd name="connsiteX5" fmla="*/ 1301750 w 6711950"/>
              <a:gd name="connsiteY5" fmla="*/ 1397000 h 2578100"/>
              <a:gd name="connsiteX6" fmla="*/ 1631950 w 6711950"/>
              <a:gd name="connsiteY6" fmla="*/ 1187450 h 2578100"/>
              <a:gd name="connsiteX7" fmla="*/ 1955800 w 6711950"/>
              <a:gd name="connsiteY7" fmla="*/ 990600 h 2578100"/>
              <a:gd name="connsiteX8" fmla="*/ 2438400 w 6711950"/>
              <a:gd name="connsiteY8" fmla="*/ 762000 h 2578100"/>
              <a:gd name="connsiteX9" fmla="*/ 2901950 w 6711950"/>
              <a:gd name="connsiteY9" fmla="*/ 596900 h 2578100"/>
              <a:gd name="connsiteX10" fmla="*/ 3378200 w 6711950"/>
              <a:gd name="connsiteY10" fmla="*/ 469900 h 2578100"/>
              <a:gd name="connsiteX11" fmla="*/ 4000500 w 6711950"/>
              <a:gd name="connsiteY11" fmla="*/ 336550 h 2578100"/>
              <a:gd name="connsiteX12" fmla="*/ 4762500 w 6711950"/>
              <a:gd name="connsiteY12" fmla="*/ 215900 h 2578100"/>
              <a:gd name="connsiteX13" fmla="*/ 5689600 w 6711950"/>
              <a:gd name="connsiteY13" fmla="*/ 101600 h 2578100"/>
              <a:gd name="connsiteX14" fmla="*/ 6711950 w 6711950"/>
              <a:gd name="connsiteY14" fmla="*/ 0 h 2578100"/>
              <a:gd name="connsiteX15" fmla="*/ 6711950 w 6711950"/>
              <a:gd name="connsiteY15" fmla="*/ 0 h 2578100"/>
              <a:gd name="connsiteX16" fmla="*/ 6711950 w 6711950"/>
              <a:gd name="connsiteY16" fmla="*/ 0 h 2578100"/>
              <a:gd name="connsiteX0" fmla="*/ 0 w 6711950"/>
              <a:gd name="connsiteY0" fmla="*/ 2578100 h 2578100"/>
              <a:gd name="connsiteX1" fmla="*/ 292100 w 6711950"/>
              <a:gd name="connsiteY1" fmla="*/ 2279650 h 2578100"/>
              <a:gd name="connsiteX2" fmla="*/ 539750 w 6711950"/>
              <a:gd name="connsiteY2" fmla="*/ 2044700 h 2578100"/>
              <a:gd name="connsiteX3" fmla="*/ 838200 w 6711950"/>
              <a:gd name="connsiteY3" fmla="*/ 1778000 h 2578100"/>
              <a:gd name="connsiteX4" fmla="*/ 1092200 w 6711950"/>
              <a:gd name="connsiteY4" fmla="*/ 1562100 h 2578100"/>
              <a:gd name="connsiteX5" fmla="*/ 1301750 w 6711950"/>
              <a:gd name="connsiteY5" fmla="*/ 1397000 h 2578100"/>
              <a:gd name="connsiteX6" fmla="*/ 1631950 w 6711950"/>
              <a:gd name="connsiteY6" fmla="*/ 1187450 h 2578100"/>
              <a:gd name="connsiteX7" fmla="*/ 1955800 w 6711950"/>
              <a:gd name="connsiteY7" fmla="*/ 990600 h 2578100"/>
              <a:gd name="connsiteX8" fmla="*/ 2438400 w 6711950"/>
              <a:gd name="connsiteY8" fmla="*/ 762000 h 2578100"/>
              <a:gd name="connsiteX9" fmla="*/ 2901950 w 6711950"/>
              <a:gd name="connsiteY9" fmla="*/ 596900 h 2578100"/>
              <a:gd name="connsiteX10" fmla="*/ 3378200 w 6711950"/>
              <a:gd name="connsiteY10" fmla="*/ 469900 h 2578100"/>
              <a:gd name="connsiteX11" fmla="*/ 4000500 w 6711950"/>
              <a:gd name="connsiteY11" fmla="*/ 336550 h 2578100"/>
              <a:gd name="connsiteX12" fmla="*/ 4762500 w 6711950"/>
              <a:gd name="connsiteY12" fmla="*/ 215900 h 2578100"/>
              <a:gd name="connsiteX13" fmla="*/ 5689600 w 6711950"/>
              <a:gd name="connsiteY13" fmla="*/ 101600 h 2578100"/>
              <a:gd name="connsiteX14" fmla="*/ 6711950 w 6711950"/>
              <a:gd name="connsiteY14" fmla="*/ 0 h 2578100"/>
              <a:gd name="connsiteX15" fmla="*/ 6711950 w 6711950"/>
              <a:gd name="connsiteY15" fmla="*/ 0 h 2578100"/>
              <a:gd name="connsiteX16" fmla="*/ 6711950 w 6711950"/>
              <a:gd name="connsiteY16" fmla="*/ 0 h 2578100"/>
              <a:gd name="connsiteX0" fmla="*/ 0 w 6711950"/>
              <a:gd name="connsiteY0" fmla="*/ 2578100 h 2578100"/>
              <a:gd name="connsiteX1" fmla="*/ 292100 w 6711950"/>
              <a:gd name="connsiteY1" fmla="*/ 2279650 h 2578100"/>
              <a:gd name="connsiteX2" fmla="*/ 539750 w 6711950"/>
              <a:gd name="connsiteY2" fmla="*/ 2044700 h 2578100"/>
              <a:gd name="connsiteX3" fmla="*/ 838200 w 6711950"/>
              <a:gd name="connsiteY3" fmla="*/ 1778000 h 2578100"/>
              <a:gd name="connsiteX4" fmla="*/ 1092200 w 6711950"/>
              <a:gd name="connsiteY4" fmla="*/ 1562100 h 2578100"/>
              <a:gd name="connsiteX5" fmla="*/ 1301750 w 6711950"/>
              <a:gd name="connsiteY5" fmla="*/ 1397000 h 2578100"/>
              <a:gd name="connsiteX6" fmla="*/ 1631950 w 6711950"/>
              <a:gd name="connsiteY6" fmla="*/ 1187450 h 2578100"/>
              <a:gd name="connsiteX7" fmla="*/ 1955800 w 6711950"/>
              <a:gd name="connsiteY7" fmla="*/ 990600 h 2578100"/>
              <a:gd name="connsiteX8" fmla="*/ 2438400 w 6711950"/>
              <a:gd name="connsiteY8" fmla="*/ 762000 h 2578100"/>
              <a:gd name="connsiteX9" fmla="*/ 2901950 w 6711950"/>
              <a:gd name="connsiteY9" fmla="*/ 596900 h 2578100"/>
              <a:gd name="connsiteX10" fmla="*/ 3378200 w 6711950"/>
              <a:gd name="connsiteY10" fmla="*/ 469900 h 2578100"/>
              <a:gd name="connsiteX11" fmla="*/ 4000500 w 6711950"/>
              <a:gd name="connsiteY11" fmla="*/ 336550 h 2578100"/>
              <a:gd name="connsiteX12" fmla="*/ 4762500 w 6711950"/>
              <a:gd name="connsiteY12" fmla="*/ 215900 h 2578100"/>
              <a:gd name="connsiteX13" fmla="*/ 5689600 w 6711950"/>
              <a:gd name="connsiteY13" fmla="*/ 101600 h 2578100"/>
              <a:gd name="connsiteX14" fmla="*/ 6711950 w 6711950"/>
              <a:gd name="connsiteY14" fmla="*/ 0 h 2578100"/>
              <a:gd name="connsiteX15" fmla="*/ 6711950 w 6711950"/>
              <a:gd name="connsiteY15" fmla="*/ 0 h 2578100"/>
              <a:gd name="connsiteX16" fmla="*/ 6711950 w 6711950"/>
              <a:gd name="connsiteY16" fmla="*/ 0 h 2578100"/>
              <a:gd name="connsiteX0" fmla="*/ 0 w 6711950"/>
              <a:gd name="connsiteY0" fmla="*/ 2578100 h 2578100"/>
              <a:gd name="connsiteX1" fmla="*/ 292100 w 6711950"/>
              <a:gd name="connsiteY1" fmla="*/ 2279650 h 2578100"/>
              <a:gd name="connsiteX2" fmla="*/ 539750 w 6711950"/>
              <a:gd name="connsiteY2" fmla="*/ 2044700 h 2578100"/>
              <a:gd name="connsiteX3" fmla="*/ 838200 w 6711950"/>
              <a:gd name="connsiteY3" fmla="*/ 1778000 h 2578100"/>
              <a:gd name="connsiteX4" fmla="*/ 1092200 w 6711950"/>
              <a:gd name="connsiteY4" fmla="*/ 1562100 h 2578100"/>
              <a:gd name="connsiteX5" fmla="*/ 1301750 w 6711950"/>
              <a:gd name="connsiteY5" fmla="*/ 1397000 h 2578100"/>
              <a:gd name="connsiteX6" fmla="*/ 1631950 w 6711950"/>
              <a:gd name="connsiteY6" fmla="*/ 1187450 h 2578100"/>
              <a:gd name="connsiteX7" fmla="*/ 1955800 w 6711950"/>
              <a:gd name="connsiteY7" fmla="*/ 990600 h 2578100"/>
              <a:gd name="connsiteX8" fmla="*/ 2438400 w 6711950"/>
              <a:gd name="connsiteY8" fmla="*/ 762000 h 2578100"/>
              <a:gd name="connsiteX9" fmla="*/ 2901950 w 6711950"/>
              <a:gd name="connsiteY9" fmla="*/ 596900 h 2578100"/>
              <a:gd name="connsiteX10" fmla="*/ 3378200 w 6711950"/>
              <a:gd name="connsiteY10" fmla="*/ 469900 h 2578100"/>
              <a:gd name="connsiteX11" fmla="*/ 4000500 w 6711950"/>
              <a:gd name="connsiteY11" fmla="*/ 336550 h 2578100"/>
              <a:gd name="connsiteX12" fmla="*/ 4762500 w 6711950"/>
              <a:gd name="connsiteY12" fmla="*/ 215900 h 2578100"/>
              <a:gd name="connsiteX13" fmla="*/ 5689600 w 6711950"/>
              <a:gd name="connsiteY13" fmla="*/ 101600 h 2578100"/>
              <a:gd name="connsiteX14" fmla="*/ 6711950 w 6711950"/>
              <a:gd name="connsiteY14" fmla="*/ 0 h 2578100"/>
              <a:gd name="connsiteX15" fmla="*/ 6711950 w 6711950"/>
              <a:gd name="connsiteY15" fmla="*/ 0 h 2578100"/>
              <a:gd name="connsiteX16" fmla="*/ 6711950 w 6711950"/>
              <a:gd name="connsiteY16" fmla="*/ 0 h 2578100"/>
              <a:gd name="connsiteX0" fmla="*/ 0 w 6711950"/>
              <a:gd name="connsiteY0" fmla="*/ 2578100 h 2578100"/>
              <a:gd name="connsiteX1" fmla="*/ 292100 w 6711950"/>
              <a:gd name="connsiteY1" fmla="*/ 2279650 h 2578100"/>
              <a:gd name="connsiteX2" fmla="*/ 539750 w 6711950"/>
              <a:gd name="connsiteY2" fmla="*/ 2044700 h 2578100"/>
              <a:gd name="connsiteX3" fmla="*/ 838200 w 6711950"/>
              <a:gd name="connsiteY3" fmla="*/ 1778000 h 2578100"/>
              <a:gd name="connsiteX4" fmla="*/ 1092200 w 6711950"/>
              <a:gd name="connsiteY4" fmla="*/ 1562100 h 2578100"/>
              <a:gd name="connsiteX5" fmla="*/ 1301750 w 6711950"/>
              <a:gd name="connsiteY5" fmla="*/ 1397000 h 2578100"/>
              <a:gd name="connsiteX6" fmla="*/ 1631950 w 6711950"/>
              <a:gd name="connsiteY6" fmla="*/ 1187450 h 2578100"/>
              <a:gd name="connsiteX7" fmla="*/ 1955800 w 6711950"/>
              <a:gd name="connsiteY7" fmla="*/ 990600 h 2578100"/>
              <a:gd name="connsiteX8" fmla="*/ 2438400 w 6711950"/>
              <a:gd name="connsiteY8" fmla="*/ 762000 h 2578100"/>
              <a:gd name="connsiteX9" fmla="*/ 2901950 w 6711950"/>
              <a:gd name="connsiteY9" fmla="*/ 596900 h 2578100"/>
              <a:gd name="connsiteX10" fmla="*/ 3378200 w 6711950"/>
              <a:gd name="connsiteY10" fmla="*/ 469900 h 2578100"/>
              <a:gd name="connsiteX11" fmla="*/ 4000500 w 6711950"/>
              <a:gd name="connsiteY11" fmla="*/ 336550 h 2578100"/>
              <a:gd name="connsiteX12" fmla="*/ 4762500 w 6711950"/>
              <a:gd name="connsiteY12" fmla="*/ 215900 h 2578100"/>
              <a:gd name="connsiteX13" fmla="*/ 5689600 w 6711950"/>
              <a:gd name="connsiteY13" fmla="*/ 101600 h 2578100"/>
              <a:gd name="connsiteX14" fmla="*/ 6711950 w 6711950"/>
              <a:gd name="connsiteY14" fmla="*/ 0 h 2578100"/>
              <a:gd name="connsiteX15" fmla="*/ 6711950 w 6711950"/>
              <a:gd name="connsiteY15" fmla="*/ 0 h 2578100"/>
              <a:gd name="connsiteX16" fmla="*/ 6711950 w 6711950"/>
              <a:gd name="connsiteY16" fmla="*/ 0 h 2578100"/>
              <a:gd name="connsiteX0" fmla="*/ 0 w 6711950"/>
              <a:gd name="connsiteY0" fmla="*/ 2578100 h 2578100"/>
              <a:gd name="connsiteX1" fmla="*/ 292100 w 6711950"/>
              <a:gd name="connsiteY1" fmla="*/ 2279650 h 2578100"/>
              <a:gd name="connsiteX2" fmla="*/ 539750 w 6711950"/>
              <a:gd name="connsiteY2" fmla="*/ 2044700 h 2578100"/>
              <a:gd name="connsiteX3" fmla="*/ 838200 w 6711950"/>
              <a:gd name="connsiteY3" fmla="*/ 1778000 h 2578100"/>
              <a:gd name="connsiteX4" fmla="*/ 1092200 w 6711950"/>
              <a:gd name="connsiteY4" fmla="*/ 1562100 h 2578100"/>
              <a:gd name="connsiteX5" fmla="*/ 1301750 w 6711950"/>
              <a:gd name="connsiteY5" fmla="*/ 1397000 h 2578100"/>
              <a:gd name="connsiteX6" fmla="*/ 1631950 w 6711950"/>
              <a:gd name="connsiteY6" fmla="*/ 1187450 h 2578100"/>
              <a:gd name="connsiteX7" fmla="*/ 1955800 w 6711950"/>
              <a:gd name="connsiteY7" fmla="*/ 990600 h 2578100"/>
              <a:gd name="connsiteX8" fmla="*/ 2438400 w 6711950"/>
              <a:gd name="connsiteY8" fmla="*/ 762000 h 2578100"/>
              <a:gd name="connsiteX9" fmla="*/ 2901950 w 6711950"/>
              <a:gd name="connsiteY9" fmla="*/ 596900 h 2578100"/>
              <a:gd name="connsiteX10" fmla="*/ 3378200 w 6711950"/>
              <a:gd name="connsiteY10" fmla="*/ 469900 h 2578100"/>
              <a:gd name="connsiteX11" fmla="*/ 4000500 w 6711950"/>
              <a:gd name="connsiteY11" fmla="*/ 336550 h 2578100"/>
              <a:gd name="connsiteX12" fmla="*/ 4762500 w 6711950"/>
              <a:gd name="connsiteY12" fmla="*/ 215900 h 2578100"/>
              <a:gd name="connsiteX13" fmla="*/ 5689600 w 6711950"/>
              <a:gd name="connsiteY13" fmla="*/ 101600 h 2578100"/>
              <a:gd name="connsiteX14" fmla="*/ 6711950 w 6711950"/>
              <a:gd name="connsiteY14" fmla="*/ 0 h 2578100"/>
              <a:gd name="connsiteX15" fmla="*/ 6711950 w 6711950"/>
              <a:gd name="connsiteY15" fmla="*/ 0 h 2578100"/>
              <a:gd name="connsiteX16" fmla="*/ 6711950 w 6711950"/>
              <a:gd name="connsiteY16" fmla="*/ 0 h 2578100"/>
              <a:gd name="connsiteX0" fmla="*/ 0 w 6711950"/>
              <a:gd name="connsiteY0" fmla="*/ 2578100 h 2578100"/>
              <a:gd name="connsiteX1" fmla="*/ 292100 w 6711950"/>
              <a:gd name="connsiteY1" fmla="*/ 2279650 h 2578100"/>
              <a:gd name="connsiteX2" fmla="*/ 539750 w 6711950"/>
              <a:gd name="connsiteY2" fmla="*/ 2044700 h 2578100"/>
              <a:gd name="connsiteX3" fmla="*/ 838200 w 6711950"/>
              <a:gd name="connsiteY3" fmla="*/ 1778000 h 2578100"/>
              <a:gd name="connsiteX4" fmla="*/ 1092200 w 6711950"/>
              <a:gd name="connsiteY4" fmla="*/ 1562100 h 2578100"/>
              <a:gd name="connsiteX5" fmla="*/ 1301750 w 6711950"/>
              <a:gd name="connsiteY5" fmla="*/ 1397000 h 2578100"/>
              <a:gd name="connsiteX6" fmla="*/ 1631950 w 6711950"/>
              <a:gd name="connsiteY6" fmla="*/ 1187450 h 2578100"/>
              <a:gd name="connsiteX7" fmla="*/ 1955800 w 6711950"/>
              <a:gd name="connsiteY7" fmla="*/ 990600 h 2578100"/>
              <a:gd name="connsiteX8" fmla="*/ 2438400 w 6711950"/>
              <a:gd name="connsiteY8" fmla="*/ 762000 h 2578100"/>
              <a:gd name="connsiteX9" fmla="*/ 2901950 w 6711950"/>
              <a:gd name="connsiteY9" fmla="*/ 596900 h 2578100"/>
              <a:gd name="connsiteX10" fmla="*/ 3378200 w 6711950"/>
              <a:gd name="connsiteY10" fmla="*/ 469900 h 2578100"/>
              <a:gd name="connsiteX11" fmla="*/ 4000500 w 6711950"/>
              <a:gd name="connsiteY11" fmla="*/ 336550 h 2578100"/>
              <a:gd name="connsiteX12" fmla="*/ 4762500 w 6711950"/>
              <a:gd name="connsiteY12" fmla="*/ 215900 h 2578100"/>
              <a:gd name="connsiteX13" fmla="*/ 5689600 w 6711950"/>
              <a:gd name="connsiteY13" fmla="*/ 101600 h 2578100"/>
              <a:gd name="connsiteX14" fmla="*/ 6711950 w 6711950"/>
              <a:gd name="connsiteY14" fmla="*/ 0 h 2578100"/>
              <a:gd name="connsiteX15" fmla="*/ 6711950 w 6711950"/>
              <a:gd name="connsiteY15" fmla="*/ 0 h 2578100"/>
              <a:gd name="connsiteX16" fmla="*/ 6711950 w 6711950"/>
              <a:gd name="connsiteY16" fmla="*/ 0 h 2578100"/>
              <a:gd name="connsiteX0" fmla="*/ 0 w 6711950"/>
              <a:gd name="connsiteY0" fmla="*/ 2578100 h 2578100"/>
              <a:gd name="connsiteX1" fmla="*/ 292100 w 6711950"/>
              <a:gd name="connsiteY1" fmla="*/ 2279650 h 2578100"/>
              <a:gd name="connsiteX2" fmla="*/ 539750 w 6711950"/>
              <a:gd name="connsiteY2" fmla="*/ 2044700 h 2578100"/>
              <a:gd name="connsiteX3" fmla="*/ 838200 w 6711950"/>
              <a:gd name="connsiteY3" fmla="*/ 1778000 h 2578100"/>
              <a:gd name="connsiteX4" fmla="*/ 1092200 w 6711950"/>
              <a:gd name="connsiteY4" fmla="*/ 1562100 h 2578100"/>
              <a:gd name="connsiteX5" fmla="*/ 1301750 w 6711950"/>
              <a:gd name="connsiteY5" fmla="*/ 1397000 h 2578100"/>
              <a:gd name="connsiteX6" fmla="*/ 1631950 w 6711950"/>
              <a:gd name="connsiteY6" fmla="*/ 1187450 h 2578100"/>
              <a:gd name="connsiteX7" fmla="*/ 1955800 w 6711950"/>
              <a:gd name="connsiteY7" fmla="*/ 990600 h 2578100"/>
              <a:gd name="connsiteX8" fmla="*/ 2438400 w 6711950"/>
              <a:gd name="connsiteY8" fmla="*/ 762000 h 2578100"/>
              <a:gd name="connsiteX9" fmla="*/ 2901950 w 6711950"/>
              <a:gd name="connsiteY9" fmla="*/ 596900 h 2578100"/>
              <a:gd name="connsiteX10" fmla="*/ 3378200 w 6711950"/>
              <a:gd name="connsiteY10" fmla="*/ 469900 h 2578100"/>
              <a:gd name="connsiteX11" fmla="*/ 4000500 w 6711950"/>
              <a:gd name="connsiteY11" fmla="*/ 336550 h 2578100"/>
              <a:gd name="connsiteX12" fmla="*/ 4762500 w 6711950"/>
              <a:gd name="connsiteY12" fmla="*/ 215900 h 2578100"/>
              <a:gd name="connsiteX13" fmla="*/ 5689600 w 6711950"/>
              <a:gd name="connsiteY13" fmla="*/ 101600 h 2578100"/>
              <a:gd name="connsiteX14" fmla="*/ 6711950 w 6711950"/>
              <a:gd name="connsiteY14" fmla="*/ 0 h 2578100"/>
              <a:gd name="connsiteX15" fmla="*/ 6711950 w 6711950"/>
              <a:gd name="connsiteY15" fmla="*/ 0 h 2578100"/>
              <a:gd name="connsiteX16" fmla="*/ 6711950 w 6711950"/>
              <a:gd name="connsiteY16" fmla="*/ 0 h 2578100"/>
              <a:gd name="connsiteX0" fmla="*/ 0 w 6711950"/>
              <a:gd name="connsiteY0" fmla="*/ 2578100 h 2578100"/>
              <a:gd name="connsiteX1" fmla="*/ 292100 w 6711950"/>
              <a:gd name="connsiteY1" fmla="*/ 2279650 h 2578100"/>
              <a:gd name="connsiteX2" fmla="*/ 539750 w 6711950"/>
              <a:gd name="connsiteY2" fmla="*/ 2044700 h 2578100"/>
              <a:gd name="connsiteX3" fmla="*/ 838200 w 6711950"/>
              <a:gd name="connsiteY3" fmla="*/ 1778000 h 2578100"/>
              <a:gd name="connsiteX4" fmla="*/ 1092200 w 6711950"/>
              <a:gd name="connsiteY4" fmla="*/ 1562100 h 2578100"/>
              <a:gd name="connsiteX5" fmla="*/ 1301750 w 6711950"/>
              <a:gd name="connsiteY5" fmla="*/ 1397000 h 2578100"/>
              <a:gd name="connsiteX6" fmla="*/ 1631950 w 6711950"/>
              <a:gd name="connsiteY6" fmla="*/ 1187450 h 2578100"/>
              <a:gd name="connsiteX7" fmla="*/ 1955800 w 6711950"/>
              <a:gd name="connsiteY7" fmla="*/ 990600 h 2578100"/>
              <a:gd name="connsiteX8" fmla="*/ 2438400 w 6711950"/>
              <a:gd name="connsiteY8" fmla="*/ 762000 h 2578100"/>
              <a:gd name="connsiteX9" fmla="*/ 2901950 w 6711950"/>
              <a:gd name="connsiteY9" fmla="*/ 596900 h 2578100"/>
              <a:gd name="connsiteX10" fmla="*/ 3378200 w 6711950"/>
              <a:gd name="connsiteY10" fmla="*/ 469900 h 2578100"/>
              <a:gd name="connsiteX11" fmla="*/ 4000500 w 6711950"/>
              <a:gd name="connsiteY11" fmla="*/ 336550 h 2578100"/>
              <a:gd name="connsiteX12" fmla="*/ 4762500 w 6711950"/>
              <a:gd name="connsiteY12" fmla="*/ 215900 h 2578100"/>
              <a:gd name="connsiteX13" fmla="*/ 5689600 w 6711950"/>
              <a:gd name="connsiteY13" fmla="*/ 101600 h 2578100"/>
              <a:gd name="connsiteX14" fmla="*/ 6711950 w 6711950"/>
              <a:gd name="connsiteY14" fmla="*/ 0 h 2578100"/>
              <a:gd name="connsiteX15" fmla="*/ 6711950 w 6711950"/>
              <a:gd name="connsiteY15" fmla="*/ 0 h 2578100"/>
              <a:gd name="connsiteX16" fmla="*/ 6711950 w 6711950"/>
              <a:gd name="connsiteY16" fmla="*/ 0 h 257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11950" h="2578100">
                <a:moveTo>
                  <a:pt x="0" y="2578100"/>
                </a:moveTo>
                <a:lnTo>
                  <a:pt x="292100" y="2279650"/>
                </a:lnTo>
                <a:lnTo>
                  <a:pt x="539750" y="2044700"/>
                </a:lnTo>
                <a:lnTo>
                  <a:pt x="838200" y="1778000"/>
                </a:lnTo>
                <a:cubicBezTo>
                  <a:pt x="930275" y="1697567"/>
                  <a:pt x="1014942" y="1625600"/>
                  <a:pt x="1092200" y="1562100"/>
                </a:cubicBezTo>
                <a:cubicBezTo>
                  <a:pt x="1169458" y="1498600"/>
                  <a:pt x="1211792" y="1459442"/>
                  <a:pt x="1301750" y="1397000"/>
                </a:cubicBezTo>
                <a:cubicBezTo>
                  <a:pt x="1391708" y="1334558"/>
                  <a:pt x="1522942" y="1255183"/>
                  <a:pt x="1631950" y="1187450"/>
                </a:cubicBezTo>
                <a:cubicBezTo>
                  <a:pt x="1740958" y="1119717"/>
                  <a:pt x="1821392" y="1061508"/>
                  <a:pt x="1955800" y="990600"/>
                </a:cubicBezTo>
                <a:cubicBezTo>
                  <a:pt x="2090208" y="919692"/>
                  <a:pt x="2280708" y="827617"/>
                  <a:pt x="2438400" y="762000"/>
                </a:cubicBezTo>
                <a:cubicBezTo>
                  <a:pt x="2596092" y="696383"/>
                  <a:pt x="2745317" y="645583"/>
                  <a:pt x="2901950" y="596900"/>
                </a:cubicBezTo>
                <a:cubicBezTo>
                  <a:pt x="3058583" y="548217"/>
                  <a:pt x="3195108" y="513292"/>
                  <a:pt x="3378200" y="469900"/>
                </a:cubicBezTo>
                <a:cubicBezTo>
                  <a:pt x="3561292" y="426508"/>
                  <a:pt x="3746500" y="376767"/>
                  <a:pt x="4000500" y="336550"/>
                </a:cubicBezTo>
                <a:lnTo>
                  <a:pt x="4762500" y="215900"/>
                </a:lnTo>
                <a:lnTo>
                  <a:pt x="5689600" y="101600"/>
                </a:lnTo>
                <a:lnTo>
                  <a:pt x="6711950" y="0"/>
                </a:lnTo>
                <a:lnTo>
                  <a:pt x="6711950" y="0"/>
                </a:lnTo>
                <a:lnTo>
                  <a:pt x="6711950" y="0"/>
                </a:lnTo>
              </a:path>
            </a:pathLst>
          </a:cu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77CEF21-FB9A-476D-8F49-3DE29C46C725}"/>
              </a:ext>
            </a:extLst>
          </p:cNvPr>
          <p:cNvCxnSpPr>
            <a:cxnSpLocks/>
            <a:endCxn id="15" idx="14"/>
          </p:cNvCxnSpPr>
          <p:nvPr/>
        </p:nvCxnSpPr>
        <p:spPr>
          <a:xfrm>
            <a:off x="261656" y="1552425"/>
            <a:ext cx="0" cy="3286275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4B8DF40-5E05-4339-B45C-94FB7D4FBC9F}"/>
              </a:ext>
            </a:extLst>
          </p:cNvPr>
          <p:cNvCxnSpPr>
            <a:cxnSpLocks/>
          </p:cNvCxnSpPr>
          <p:nvPr/>
        </p:nvCxnSpPr>
        <p:spPr>
          <a:xfrm flipH="1">
            <a:off x="248880" y="4838700"/>
            <a:ext cx="7559534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57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5. modul – Zelena javna nabava i kružno gospodarstvo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9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Angažiranje dionika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r-HR"/>
              <a:t>Važnost suradnje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CE00DD9-1D5F-4B9C-A909-8E6D4910DA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3177957"/>
              </p:ext>
            </p:extLst>
          </p:nvPr>
        </p:nvGraphicFramePr>
        <p:xfrm>
          <a:off x="576596" y="4832093"/>
          <a:ext cx="7955844" cy="1837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23">
            <a:extLst>
              <a:ext uri="{FF2B5EF4-FFF2-40B4-BE49-F238E27FC236}">
                <a16:creationId xmlns:a16="http://schemas.microsoft.com/office/drawing/2014/main" id="{2EC3E603-34BE-4BFA-8985-A7E17D78A280}"/>
              </a:ext>
            </a:extLst>
          </p:cNvPr>
          <p:cNvSpPr/>
          <p:nvPr/>
        </p:nvSpPr>
        <p:spPr>
          <a:xfrm>
            <a:off x="480590" y="5132754"/>
            <a:ext cx="677972" cy="580383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/>
              <a:t>1.</a:t>
            </a:r>
          </a:p>
        </p:txBody>
      </p:sp>
      <p:sp>
        <p:nvSpPr>
          <p:cNvPr id="9" name="Oval 23">
            <a:extLst>
              <a:ext uri="{FF2B5EF4-FFF2-40B4-BE49-F238E27FC236}">
                <a16:creationId xmlns:a16="http://schemas.microsoft.com/office/drawing/2014/main" id="{61DFA3FF-E34D-419A-99BF-D86E11887120}"/>
              </a:ext>
            </a:extLst>
          </p:cNvPr>
          <p:cNvSpPr/>
          <p:nvPr/>
        </p:nvSpPr>
        <p:spPr>
          <a:xfrm>
            <a:off x="2641518" y="5149625"/>
            <a:ext cx="632084" cy="57301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/>
              <a:t>2.</a:t>
            </a:r>
          </a:p>
        </p:txBody>
      </p:sp>
      <p:sp>
        <p:nvSpPr>
          <p:cNvPr id="10" name="Oval 23">
            <a:extLst>
              <a:ext uri="{FF2B5EF4-FFF2-40B4-BE49-F238E27FC236}">
                <a16:creationId xmlns:a16="http://schemas.microsoft.com/office/drawing/2014/main" id="{5B0885BE-079B-454B-830A-EACEB715416F}"/>
              </a:ext>
            </a:extLst>
          </p:cNvPr>
          <p:cNvSpPr/>
          <p:nvPr/>
        </p:nvSpPr>
        <p:spPr>
          <a:xfrm>
            <a:off x="4463641" y="5130830"/>
            <a:ext cx="585834" cy="46893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/>
              <a:t>3.</a:t>
            </a:r>
          </a:p>
        </p:txBody>
      </p:sp>
      <p:sp>
        <p:nvSpPr>
          <p:cNvPr id="12" name="Oval 23">
            <a:extLst>
              <a:ext uri="{FF2B5EF4-FFF2-40B4-BE49-F238E27FC236}">
                <a16:creationId xmlns:a16="http://schemas.microsoft.com/office/drawing/2014/main" id="{E5E9CBF3-C54F-4946-98FC-C9C444BDD0C6}"/>
              </a:ext>
            </a:extLst>
          </p:cNvPr>
          <p:cNvSpPr/>
          <p:nvPr/>
        </p:nvSpPr>
        <p:spPr>
          <a:xfrm>
            <a:off x="6303997" y="5130830"/>
            <a:ext cx="603484" cy="46893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/>
              <a:t>4.</a:t>
            </a:r>
          </a:p>
        </p:txBody>
      </p:sp>
      <p:grpSp>
        <p:nvGrpSpPr>
          <p:cNvPr id="14" name="Groep 20">
            <a:extLst>
              <a:ext uri="{FF2B5EF4-FFF2-40B4-BE49-F238E27FC236}">
                <a16:creationId xmlns:a16="http://schemas.microsoft.com/office/drawing/2014/main" id="{34E94EF6-154B-48DA-96B5-275017AAA269}"/>
              </a:ext>
            </a:extLst>
          </p:cNvPr>
          <p:cNvGrpSpPr>
            <a:grpSpLocks/>
          </p:cNvGrpSpPr>
          <p:nvPr/>
        </p:nvGrpSpPr>
        <p:grpSpPr bwMode="auto">
          <a:xfrm>
            <a:off x="1213369" y="1883039"/>
            <a:ext cx="1513241" cy="2890242"/>
            <a:chOff x="5663587" y="2814550"/>
            <a:chExt cx="1248872" cy="2340472"/>
          </a:xfrm>
        </p:grpSpPr>
        <p:sp>
          <p:nvSpPr>
            <p:cNvPr id="15" name="Arrow: Circular 38">
              <a:extLst>
                <a:ext uri="{FF2B5EF4-FFF2-40B4-BE49-F238E27FC236}">
                  <a16:creationId xmlns:a16="http://schemas.microsoft.com/office/drawing/2014/main" id="{4E20B5D1-664A-4694-90F0-31105D8EFE61}"/>
                </a:ext>
              </a:extLst>
            </p:cNvPr>
            <p:cNvSpPr/>
            <p:nvPr/>
          </p:nvSpPr>
          <p:spPr>
            <a:xfrm rot="10538478">
              <a:off x="5663587" y="2814550"/>
              <a:ext cx="1248872" cy="1214563"/>
            </a:xfrm>
            <a:prstGeom prst="circularArrow">
              <a:avLst>
                <a:gd name="adj1" fmla="val 2182"/>
                <a:gd name="adj2" fmla="val 1142319"/>
                <a:gd name="adj3" fmla="val 20415851"/>
                <a:gd name="adj4" fmla="val 408627"/>
                <a:gd name="adj5" fmla="val 449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6" name="Arrow: Circular 38">
              <a:extLst>
                <a:ext uri="{FF2B5EF4-FFF2-40B4-BE49-F238E27FC236}">
                  <a16:creationId xmlns:a16="http://schemas.microsoft.com/office/drawing/2014/main" id="{1C5FCD1F-92E8-4267-8E09-C0E56ACDC461}"/>
                </a:ext>
              </a:extLst>
            </p:cNvPr>
            <p:cNvSpPr/>
            <p:nvPr/>
          </p:nvSpPr>
          <p:spPr>
            <a:xfrm rot="241432">
              <a:off x="5663587" y="3940459"/>
              <a:ext cx="1248872" cy="1214563"/>
            </a:xfrm>
            <a:prstGeom prst="circularArrow">
              <a:avLst>
                <a:gd name="adj1" fmla="val 2182"/>
                <a:gd name="adj2" fmla="val 1142319"/>
                <a:gd name="adj3" fmla="val 20415851"/>
                <a:gd name="adj4" fmla="val 408627"/>
                <a:gd name="adj5" fmla="val 4498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74">
            <a:extLst>
              <a:ext uri="{FF2B5EF4-FFF2-40B4-BE49-F238E27FC236}">
                <a16:creationId xmlns:a16="http://schemas.microsoft.com/office/drawing/2014/main" id="{EED8A986-0356-4223-ABC8-18400800E762}"/>
              </a:ext>
            </a:extLst>
          </p:cNvPr>
          <p:cNvSpPr txBox="1"/>
          <p:nvPr/>
        </p:nvSpPr>
        <p:spPr>
          <a:xfrm>
            <a:off x="430908" y="1534053"/>
            <a:ext cx="30781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b="1" cap="small">
                <a:latin typeface="+mn-lt"/>
                <a:cs typeface="+mn-cs"/>
              </a:rPr>
              <a:t>Vanjski lanac opskrbe</a:t>
            </a:r>
          </a:p>
        </p:txBody>
      </p:sp>
      <p:sp>
        <p:nvSpPr>
          <p:cNvPr id="18" name="TextBox 74">
            <a:extLst>
              <a:ext uri="{FF2B5EF4-FFF2-40B4-BE49-F238E27FC236}">
                <a16:creationId xmlns:a16="http://schemas.microsoft.com/office/drawing/2014/main" id="{02B3456E-31F1-4828-A210-D8796B0457A9}"/>
              </a:ext>
            </a:extLst>
          </p:cNvPr>
          <p:cNvSpPr txBox="1"/>
          <p:nvPr/>
        </p:nvSpPr>
        <p:spPr>
          <a:xfrm>
            <a:off x="251520" y="4598370"/>
            <a:ext cx="3436937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b="1" cap="small">
                <a:latin typeface="+mn-lt"/>
                <a:cs typeface="+mn-cs"/>
              </a:rPr>
              <a:t>Interni dionici</a:t>
            </a:r>
          </a:p>
        </p:txBody>
      </p:sp>
      <p:sp>
        <p:nvSpPr>
          <p:cNvPr id="19" name="Ovaal 25">
            <a:extLst>
              <a:ext uri="{FF2B5EF4-FFF2-40B4-BE49-F238E27FC236}">
                <a16:creationId xmlns:a16="http://schemas.microsoft.com/office/drawing/2014/main" id="{5A59FE99-C8BF-4E47-84FF-450C70975F0E}"/>
              </a:ext>
            </a:extLst>
          </p:cNvPr>
          <p:cNvSpPr/>
          <p:nvPr/>
        </p:nvSpPr>
        <p:spPr>
          <a:xfrm>
            <a:off x="1588952" y="2946400"/>
            <a:ext cx="838200" cy="839788"/>
          </a:xfrm>
          <a:prstGeom prst="ellipse">
            <a:avLst/>
          </a:prstGeom>
          <a:solidFill>
            <a:srgbClr val="067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20" name="Picture 22">
            <a:extLst>
              <a:ext uri="{FF2B5EF4-FFF2-40B4-BE49-F238E27FC236}">
                <a16:creationId xmlns:a16="http://schemas.microsoft.com/office/drawing/2014/main" id="{513BD407-A6CF-4E11-B474-A8D88A6D9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2939" y="3100388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ular Callout 11">
            <a:extLst>
              <a:ext uri="{FF2B5EF4-FFF2-40B4-BE49-F238E27FC236}">
                <a16:creationId xmlns:a16="http://schemas.microsoft.com/office/drawing/2014/main" id="{E4348385-BDD7-44B9-9196-8149748F88F2}"/>
              </a:ext>
            </a:extLst>
          </p:cNvPr>
          <p:cNvSpPr/>
          <p:nvPr/>
        </p:nvSpPr>
        <p:spPr>
          <a:xfrm>
            <a:off x="3688457" y="3356991"/>
            <a:ext cx="4699967" cy="1792634"/>
          </a:xfrm>
          <a:prstGeom prst="wedgeRectCallout">
            <a:avLst>
              <a:gd name="adj1" fmla="val -70800"/>
              <a:gd name="adj2" fmla="val 18948"/>
            </a:avLst>
          </a:prstGeom>
          <a:solidFill>
            <a:schemeClr val="bg1"/>
          </a:solidFill>
          <a:ln>
            <a:solidFill>
              <a:srgbClr val="0679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1600" cap="small">
                <a:solidFill>
                  <a:schemeClr val="tx1"/>
                </a:solidFill>
              </a:rPr>
              <a:t>Primjenjujte kružnu nabavu kako biste podržali interese internih dionika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1600" cap="small">
                <a:solidFill>
                  <a:schemeClr val="tx1"/>
                </a:solidFill>
              </a:rPr>
              <a:t>Pobrinite se da kružnost obavezno čim prije bude uvrštena u ciljeve projekta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1600" cap="small">
                <a:solidFill>
                  <a:schemeClr val="tx1"/>
                </a:solidFill>
              </a:rPr>
              <a:t>„povežite” sve važne dionike 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1600" cap="small">
                <a:solidFill>
                  <a:schemeClr val="tx1"/>
                </a:solidFill>
              </a:rPr>
              <a:t>Koje su implikacije kružne nabave za sljedeće faze proizvoda: upotreba, kraj životnog vijeka?</a:t>
            </a:r>
          </a:p>
        </p:txBody>
      </p:sp>
      <p:sp>
        <p:nvSpPr>
          <p:cNvPr id="23" name="Rectangular Callout 11">
            <a:extLst>
              <a:ext uri="{FF2B5EF4-FFF2-40B4-BE49-F238E27FC236}">
                <a16:creationId xmlns:a16="http://schemas.microsoft.com/office/drawing/2014/main" id="{B1B8B968-FAD3-4E94-9152-7AB372007E79}"/>
              </a:ext>
            </a:extLst>
          </p:cNvPr>
          <p:cNvSpPr/>
          <p:nvPr/>
        </p:nvSpPr>
        <p:spPr>
          <a:xfrm>
            <a:off x="3675409" y="1708375"/>
            <a:ext cx="4713015" cy="1576609"/>
          </a:xfrm>
          <a:prstGeom prst="wedgeRectCallout">
            <a:avLst>
              <a:gd name="adj1" fmla="val -69344"/>
              <a:gd name="adj2" fmla="val -34228"/>
            </a:avLst>
          </a:prstGeom>
          <a:solidFill>
            <a:schemeClr val="bg1"/>
          </a:solidFill>
          <a:ln>
            <a:solidFill>
              <a:srgbClr val="0679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1600" cap="small">
                <a:solidFill>
                  <a:schemeClr val="tx1"/>
                </a:solidFill>
              </a:rPr>
              <a:t>Tko su relevantni vanjski dionici? 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1600" cap="small">
                <a:solidFill>
                  <a:schemeClr val="tx1"/>
                </a:solidFill>
              </a:rPr>
              <a:t>Koje su njihove kružne ambicije i interesi?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1600" cap="small">
                <a:solidFill>
                  <a:schemeClr val="tx1"/>
                </a:solidFill>
              </a:rPr>
              <a:t>Optimalno primjenjujte vanjsko znanje, inovativne ideje, neuobičajena rješenja itd. tijekom cijelog projekta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hr-HR" sz="1600" cap="small">
                <a:solidFill>
                  <a:schemeClr val="tx1"/>
                </a:solidFill>
              </a:rPr>
              <a:t>Izgradite suradnički odnos (povjerenje)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600" kern="0" cap="small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511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PP Training colours">
      <a:dk1>
        <a:srgbClr val="484847"/>
      </a:dk1>
      <a:lt1>
        <a:sysClr val="window" lastClr="FFFFFF"/>
      </a:lt1>
      <a:dk2>
        <a:srgbClr val="008A88"/>
      </a:dk2>
      <a:lt2>
        <a:srgbClr val="EEECE1"/>
      </a:lt2>
      <a:accent1>
        <a:srgbClr val="1C665A"/>
      </a:accent1>
      <a:accent2>
        <a:srgbClr val="9BB51B"/>
      </a:accent2>
      <a:accent3>
        <a:srgbClr val="BBD828"/>
      </a:accent3>
      <a:accent4>
        <a:srgbClr val="D8E6B0"/>
      </a:accent4>
      <a:accent5>
        <a:srgbClr val="31859B"/>
      </a:accent5>
      <a:accent6>
        <a:srgbClr val="AFC63A"/>
      </a:accent6>
      <a:hlink>
        <a:srgbClr val="366092"/>
      </a:hlink>
      <a:folHlink>
        <a:srgbClr val="E36C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GPP Training colours">
      <a:dk1>
        <a:srgbClr val="484847"/>
      </a:dk1>
      <a:lt1>
        <a:sysClr val="window" lastClr="FFFFFF"/>
      </a:lt1>
      <a:dk2>
        <a:srgbClr val="008A88"/>
      </a:dk2>
      <a:lt2>
        <a:srgbClr val="EEECE1"/>
      </a:lt2>
      <a:accent1>
        <a:srgbClr val="1C665A"/>
      </a:accent1>
      <a:accent2>
        <a:srgbClr val="9BB51B"/>
      </a:accent2>
      <a:accent3>
        <a:srgbClr val="BBD828"/>
      </a:accent3>
      <a:accent4>
        <a:srgbClr val="D8E6B0"/>
      </a:accent4>
      <a:accent5>
        <a:srgbClr val="31859B"/>
      </a:accent5>
      <a:accent6>
        <a:srgbClr val="AFC63A"/>
      </a:accent6>
      <a:hlink>
        <a:srgbClr val="366092"/>
      </a:hlink>
      <a:folHlink>
        <a:srgbClr val="E36C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C99D9FD22EAD468925E3B81BE643C5" ma:contentTypeVersion="4" ma:contentTypeDescription="Create a new document." ma:contentTypeScope="" ma:versionID="f1fa2e91d67e02d155e1ba56ca5cd53b">
  <xsd:schema xmlns:xsd="http://www.w3.org/2001/XMLSchema" xmlns:xs="http://www.w3.org/2001/XMLSchema" xmlns:p="http://schemas.microsoft.com/office/2006/metadata/properties" xmlns:ns2="27d4c0ac-778f-470b-b8cf-062d08f91080" xmlns:ns3="6fbbc0bb-c52a-4ae3-8684-c2513aa09430" targetNamespace="http://schemas.microsoft.com/office/2006/metadata/properties" ma:root="true" ma:fieldsID="3be47c274433941bf0240498bb3ac95c" ns2:_="" ns3:_="">
    <xsd:import namespace="27d4c0ac-778f-470b-b8cf-062d08f91080"/>
    <xsd:import namespace="6fbbc0bb-c52a-4ae3-8684-c2513aa09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d4c0ac-778f-470b-b8cf-062d08f910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bbc0bb-c52a-4ae3-8684-c2513aa09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EF8B6C-DDD2-4EB8-B76E-5498D329EC2F}"/>
</file>

<file path=customXml/itemProps2.xml><?xml version="1.0" encoding="utf-8"?>
<ds:datastoreItem xmlns:ds="http://schemas.openxmlformats.org/officeDocument/2006/customXml" ds:itemID="{04F174B1-F2DB-4326-98CD-B2DB178DEC81}"/>
</file>

<file path=customXml/itemProps3.xml><?xml version="1.0" encoding="utf-8"?>
<ds:datastoreItem xmlns:ds="http://schemas.openxmlformats.org/officeDocument/2006/customXml" ds:itemID="{481BE064-52FF-4D7B-A9B6-AC3056F9712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1266</Words>
  <Application>Microsoft Office PowerPoint</Application>
  <PresentationFormat>On-screen Show (4:3)</PresentationFormat>
  <Paragraphs>306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 Unicode MS</vt:lpstr>
      <vt:lpstr>Meiryo UI</vt:lpstr>
      <vt:lpstr>Arial</vt:lpstr>
      <vt:lpstr>Calibri</vt:lpstr>
      <vt:lpstr>Courier New</vt:lpstr>
      <vt:lpstr>Gill Sans MT</vt:lpstr>
      <vt:lpstr>Tahoma</vt:lpstr>
      <vt:lpstr>Wingdings</vt:lpstr>
      <vt:lpstr>Office Theme</vt:lpstr>
      <vt:lpstr>1_Office Theme</vt:lpstr>
      <vt:lpstr>Priručnik za osposobljavanje za zelenu javnu nabavu 5. Zelena javna nabava i kružno gospodarstvo</vt:lpstr>
      <vt:lpstr>Priručnik za osposobljavanje za zelenu javnu nabavu</vt:lpstr>
      <vt:lpstr>Uvod u 5. modul</vt:lpstr>
      <vt:lpstr>Što je kružno gospodarstvo?</vt:lpstr>
      <vt:lpstr>Kružne koristi</vt:lpstr>
      <vt:lpstr>Što je kružna javna nabava?</vt:lpstr>
      <vt:lpstr>Ciklus nabave</vt:lpstr>
      <vt:lpstr>Učinci ciklusa nabave</vt:lpstr>
      <vt:lpstr>Angažiranje dionika</vt:lpstr>
      <vt:lpstr>Radna odjeća i tekstili</vt:lpstr>
      <vt:lpstr>IKT i elektronički uređaji</vt:lpstr>
      <vt:lpstr>Građevinarstvo</vt:lpstr>
      <vt:lpstr>Namještaj</vt:lpstr>
      <vt:lpstr>Hrana i usluge pripreme i dostave hrane</vt:lpstr>
      <vt:lpstr>Kategorije proizvoda</vt:lpstr>
      <vt:lpstr>Vježba</vt:lpstr>
      <vt:lpstr>Neki primjeri</vt:lpstr>
      <vt:lpstr>Zaključci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2019-03-13T11:49:55Z</dcterms:created>
  <dcterms:modified xsi:type="dcterms:W3CDTF">2019-04-10T15:22:43Z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0x01010009C99D9FD22EAD468925E3B81BE643C5</vt:lpwstr>
  </property>
</Properties>
</file>