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2" r:id="rId3"/>
    <p:sldId id="300" r:id="rId4"/>
    <p:sldId id="274" r:id="rId5"/>
    <p:sldId id="303" r:id="rId6"/>
    <p:sldId id="304" r:id="rId7"/>
    <p:sldId id="306" r:id="rId8"/>
    <p:sldId id="305" r:id="rId9"/>
    <p:sldId id="307" r:id="rId10"/>
    <p:sldId id="318" r:id="rId11"/>
    <p:sldId id="319" r:id="rId12"/>
    <p:sldId id="308" r:id="rId13"/>
    <p:sldId id="309" r:id="rId14"/>
    <p:sldId id="310" r:id="rId15"/>
    <p:sldId id="311" r:id="rId16"/>
    <p:sldId id="316" r:id="rId17"/>
    <p:sldId id="317" r:id="rId18"/>
    <p:sldId id="312" r:id="rId19"/>
    <p:sldId id="313" r:id="rId20"/>
    <p:sldId id="314" r:id="rId21"/>
    <p:sldId id="315" r:id="rId22"/>
    <p:sldId id="301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847"/>
    <a:srgbClr val="FFFFFF"/>
    <a:srgbClr val="BBD828"/>
    <a:srgbClr val="9BB51B"/>
    <a:srgbClr val="7F7F7F"/>
    <a:srgbClr val="F2F2F2"/>
    <a:srgbClr val="DBDBDA"/>
    <a:srgbClr val="008A88"/>
    <a:srgbClr val="DDD9C3"/>
    <a:srgbClr val="9EE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1562" autoAdjust="0"/>
  </p:normalViewPr>
  <p:slideViewPr>
    <p:cSldViewPr>
      <p:cViewPr varScale="1">
        <p:scale>
          <a:sx n="104" d="100"/>
          <a:sy n="104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5049-C8A4-4B42-9EA8-FDEB6DAD92DE}" type="datetimeFigureOut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F89D-39EE-42B2-A0B0-6100E5637B4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5ACA-E06C-4B03-8FD7-3D0508624978}" type="datetimeFigureOut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5C34-7ABA-4084-B4AD-6675A8C1698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0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2773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001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5434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1826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8638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3412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1928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9418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2518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1688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3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5751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0148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209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498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5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118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444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958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5295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20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flipH="1" flipV="1">
            <a:off x="0" y="1124743"/>
            <a:ext cx="9144000" cy="1656184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 rot="10800000" flipH="1" flipV="1">
            <a:off x="-1" y="2708921"/>
            <a:ext cx="9144001" cy="129614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254001"/>
          </a:xfrm>
          <a:noFill/>
          <a:ln w="9525">
            <a:solidFill>
              <a:schemeClr val="bg1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B7A-6AC4-464F-B12E-DAD797DD5BFA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>
          <a:xfrm flipH="1" flipV="1">
            <a:off x="0" y="3977680"/>
            <a:ext cx="9144000" cy="288032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27" name="Picture 3" descr="C:\Users\Graphic\Desktop\Buying-Green-Handbook-3rd-Edition-ONLINE-high-res JMH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926" y="4221088"/>
            <a:ext cx="4464149" cy="786003"/>
          </a:xfrm>
          <a:prstGeom prst="rect">
            <a:avLst/>
          </a:prstGeom>
          <a:noFill/>
        </p:spPr>
      </p:pic>
      <p:pic>
        <p:nvPicPr>
          <p:cNvPr id="1026" name="Picture 2" descr="I:\A-Sustainable Economy and Procurement\Projects\GPP training and training materials - 24220\1 - GPP Toolkit\Design templates\path13856.png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33869" y="326640"/>
            <a:ext cx="1676262" cy="1158144"/>
          </a:xfrm>
          <a:prstGeom prst="rect">
            <a:avLst/>
          </a:prstGeom>
          <a:noFill/>
        </p:spPr>
      </p:pic>
      <p:pic>
        <p:nvPicPr>
          <p:cNvPr id="3" name="Picture 3" descr="I:\A-Sustainable Economy and Procurement\Projects\GPP training and training materials - 24220\1 - GPP Toolkit\Design templates\footer element.png"/>
          <p:cNvPicPr>
            <a:picLocks noChangeAspect="1" noChangeArrowheads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2365" y="6315501"/>
            <a:ext cx="719269" cy="5424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5558-8707-42F3-B9B6-FC80BF25BE10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88B7-7FAB-4415-BEAE-7D8009F33737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B7D-D489-4E0B-A194-EC20980ED2B1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D17-6C54-46FE-8696-F7DDA498E16B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016" y="2648894"/>
            <a:ext cx="7772400" cy="72007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IE" dirty="0"/>
              <a:t>PRODUCT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4016" y="3368973"/>
            <a:ext cx="7772400" cy="564083"/>
          </a:xfrm>
        </p:spPr>
        <p:txBody>
          <a:bodyPr anchor="b">
            <a:noAutofit/>
          </a:bodyPr>
          <a:lstStyle>
            <a:lvl1pPr marL="0" indent="0">
              <a:buNone/>
              <a:defRPr sz="3200" i="1">
                <a:solidFill>
                  <a:srgbClr val="4848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Only for module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ED39-FABE-4C10-B109-733C66F6DE3C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 t="10900"/>
          <a:stretch>
            <a:fillRect/>
          </a:stretch>
        </p:blipFill>
        <p:spPr>
          <a:xfrm>
            <a:off x="36000" y="4137013"/>
            <a:ext cx="9000000" cy="2676363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76-C427-42CC-963D-516DE0B03F33}" type="datetime1">
              <a:rPr lang="en-IE" smtClean="0"/>
              <a:pPr/>
              <a:t>10/04/2019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80A7-644D-495E-8764-96A40D5F620E}" type="datetime1">
              <a:rPr lang="en-IE" smtClean="0"/>
              <a:pPr/>
              <a:t>10/04/2019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4008" y="1853134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Emphasis box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3814926" cy="36724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DCB4-0D4C-4F8A-BD45-EB9358823683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7161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923"/>
            <a:ext cx="3814926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967161"/>
            <a:ext cx="3816424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606923"/>
            <a:ext cx="3816424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4FB7-86E9-462B-B94E-617650CAF191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2" name="Picture 11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3" name="Picture 12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B31B-1A38-4AB7-91C6-0A3F788D850C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C33D-5D40-4E3A-8711-3777184CA250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09320"/>
            <a:ext cx="1738743" cy="457068"/>
          </a:xfrm>
          <a:prstGeom prst="rect">
            <a:avLst/>
          </a:prstGeom>
          <a:noFill/>
        </p:spPr>
      </p:pic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6056" y="1844824"/>
            <a:ext cx="3382878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Contact / Information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2484587"/>
            <a:ext cx="3382878" cy="27446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A8DB-2319-4F03-8EEA-B2787323BDF5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1D4-073C-47E7-A5A4-E52D585B1955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6040" y="6356350"/>
            <a:ext cx="4342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4" r:id="rId4"/>
    <p:sldLayoutId id="2147483660" r:id="rId5"/>
    <p:sldLayoutId id="2147483662" r:id="rId6"/>
    <p:sldLayoutId id="2147483654" r:id="rId7"/>
    <p:sldLayoutId id="214748366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curaplus.org/fileadmin/user_upload/Procura__case_studies/Procuraplus_case_study_Copenhage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curaplus.org/fileadmin/user_upload/Procura__case_studies/Procuraplus_case_study_Copenhage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curaplus.org/fileadmin/user_upload/Procura__case_studies/Procuraplus_case_study_Transport_for_London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curaplus.org/fileadmin/user_upload/Procura__case_studies/Procuraplus_case_study_Transport_for_London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vironment/gpp/index_en.htm" TargetMode="External"/><Relationship Id="rId3" Type="http://schemas.openxmlformats.org/officeDocument/2006/relationships/image" Target="../media/image30.png"/><Relationship Id="rId7" Type="http://schemas.openxmlformats.org/officeDocument/2006/relationships/hyperlink" Target="http://www.procuraplus.org/manual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c.europa.eu/environment/gpp/buying_handbook_en.htm" TargetMode="External"/><Relationship Id="rId5" Type="http://schemas.openxmlformats.org/officeDocument/2006/relationships/hyperlink" Target="http://ec.europa.eu/environment/gpp/pdf/Buying-Green-Handbook-3rd-Edition.pdf" TargetMode="External"/><Relationship Id="rId4" Type="http://schemas.openxmlformats.org/officeDocument/2006/relationships/hyperlink" Target="http://sppregions.eu/fileadmin/user_upload/Resources/Market_Engagement_Best_Practice_Repor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noProof="0" dirty="0"/>
              <a:t>Priručnik za osposobljavanje za zelenu javnu nabavu</a:t>
            </a:r>
            <a:br>
              <a:rPr lang="hr-HR" sz="2400" noProof="0" dirty="0"/>
            </a:br>
            <a:r>
              <a:rPr lang="hr-HR" sz="1600" i="1" noProof="0" dirty="0"/>
              <a:t>6. Uključivanje tržišta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25040"/>
            <a:ext cx="8064896" cy="79208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hr-HR" sz="1800" noProof="0" dirty="0"/>
              <a:t>Politički je cilj da hrana u javno posluženim jelima u 90 % slučajeva bude organskog podrijetla, što uključuje i organsku </a:t>
            </a:r>
            <a:r>
              <a:rPr lang="hr-HR" sz="1800" noProof="0" dirty="0" err="1"/>
              <a:t>halal</a:t>
            </a:r>
            <a:r>
              <a:rPr lang="hr-HR" sz="1800" noProof="0" dirty="0"/>
              <a:t> hranu te raznolikost i sezonsku dostupnost voća i povrća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Priprema za uključivanje tržišta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082530"/>
            <a:ext cx="7992119" cy="575270"/>
          </a:xfrm>
        </p:spPr>
        <p:txBody>
          <a:bodyPr/>
          <a:lstStyle/>
          <a:p>
            <a:pPr marL="0"/>
            <a:r>
              <a:rPr lang="hr-HR" noProof="0" dirty="0"/>
              <a:t>Studija slučaja: Grad Kopenhagen (1/2)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470" y="2616001"/>
            <a:ext cx="46329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Uključivanje tržišta u fazama pripreme i natječaja:</a:t>
            </a:r>
          </a:p>
          <a:p>
            <a:r>
              <a:rPr lang="hr-HR" dirty="0"/>
              <a:t>1. Pitajte kuhinje o njihovim potrebama</a:t>
            </a:r>
          </a:p>
          <a:p>
            <a:r>
              <a:rPr lang="hr-HR" dirty="0"/>
              <a:t>2. Sastanci s dobavljačima prije natječaja – što tržište može dostaviti i kako?</a:t>
            </a:r>
          </a:p>
          <a:p>
            <a:r>
              <a:rPr lang="hr-HR" dirty="0"/>
              <a:t>3. Savjetujte se s kuhinjama tijekom postupka pisanja natječaja</a:t>
            </a:r>
          </a:p>
          <a:p>
            <a:r>
              <a:rPr lang="hr-HR" dirty="0"/>
              <a:t>4. „Informativni dan za dobavljače” deset dana nakon objave natječaja kako bi se specifikacije objasnile jednostavnim rječnikom</a:t>
            </a:r>
          </a:p>
          <a:p>
            <a:r>
              <a:rPr lang="hr-HR" dirty="0"/>
              <a:t>5. Nakon sastanka tržišni bi dionici mogli postavljati napisana pitanja koja su (anonimno) objavljena s odgovorom za sve sudionike</a:t>
            </a:r>
          </a:p>
        </p:txBody>
      </p:sp>
      <p:pic>
        <p:nvPicPr>
          <p:cNvPr id="10" name="Picture 9" descr="photo-1441123285228-1448e608f3d5.jpeg"/>
          <p:cNvPicPr>
            <a:picLocks noChangeAspect="1"/>
          </p:cNvPicPr>
          <p:nvPr/>
        </p:nvPicPr>
        <p:blipFill>
          <a:blip r:embed="rId3" cstate="print"/>
          <a:srcRect l="3390" r="25415"/>
          <a:stretch>
            <a:fillRect/>
          </a:stretch>
        </p:blipFill>
        <p:spPr>
          <a:xfrm>
            <a:off x="5163553" y="2708920"/>
            <a:ext cx="3152863" cy="29523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16016" y="5909210"/>
            <a:ext cx="3528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>
                <a:hlinkClick r:id="rId4"/>
              </a:rPr>
              <a:t>Cijela studija slučaja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1632" y="1747838"/>
            <a:ext cx="8064896" cy="79208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hr-HR" sz="1800" noProof="0" dirty="0"/>
              <a:t>Raspon potencijalnih ekoloških ušteda, uključujući smanjenje emisija stakleničkih plinova te 88 % hrane koja je u gradskim prostorima sada organska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Priprema za uključivanje tržišta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Studija slučaja: Grad Kopenhagen (2/2)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967" y="2608591"/>
            <a:ext cx="4608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Pozitivni rezultati opsežnog dijaloga s tržištem uključivali su: 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hr-HR" dirty="0"/>
              <a:t>inovaciju u opskrbi i dostavi proizvoda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hr-HR" dirty="0"/>
              <a:t>veću održivost izvorne hrane 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hr-HR" dirty="0"/>
              <a:t>bolje odnose s dobavljačima</a:t>
            </a:r>
          </a:p>
          <a:p>
            <a:endParaRPr lang="en-US" dirty="0"/>
          </a:p>
          <a:p>
            <a:r>
              <a:rPr lang="hr-HR" dirty="0"/>
              <a:t>naučene lekcije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hr-HR" dirty="0"/>
              <a:t>Uključivanjem tržišta smanjen je rizik od premalo ponuda u inovativnoj javnoj nabavi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hr-HR" dirty="0"/>
              <a:t>Vremenski je intenzivno, ali razvija tržišno znanje = realistične, ali inovativne specifikacije koje privlače tržišnu konkurenciju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909210"/>
            <a:ext cx="3528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>
                <a:hlinkClick r:id="rId3"/>
              </a:rPr>
              <a:t>Cijela studija slučaja</a:t>
            </a:r>
          </a:p>
        </p:txBody>
      </p:sp>
      <p:pic>
        <p:nvPicPr>
          <p:cNvPr id="12" name="Picture 11" descr="photo-1441123285228-1448e608f3d5.jpeg"/>
          <p:cNvPicPr>
            <a:picLocks noChangeAspect="1"/>
          </p:cNvPicPr>
          <p:nvPr/>
        </p:nvPicPr>
        <p:blipFill>
          <a:blip r:embed="rId4" cstate="print"/>
          <a:srcRect l="3390" r="25415"/>
          <a:stretch>
            <a:fillRect/>
          </a:stretch>
        </p:blipFill>
        <p:spPr>
          <a:xfrm>
            <a:off x="5163553" y="2708920"/>
            <a:ext cx="3152863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8574" y="1017969"/>
            <a:ext cx="7992119" cy="575270"/>
          </a:xfrm>
        </p:spPr>
        <p:txBody>
          <a:bodyPr/>
          <a:lstStyle/>
          <a:p>
            <a:pPr marL="0"/>
            <a:r>
              <a:rPr lang="hr-HR" noProof="0"/>
              <a:t>Uključivanje tržišta u različitim fazama nabave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91434"/>
              </p:ext>
            </p:extLst>
          </p:nvPr>
        </p:nvGraphicFramePr>
        <p:xfrm>
          <a:off x="731599" y="1855620"/>
          <a:ext cx="7426067" cy="43697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4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hr-HR" sz="1800" b="1" cap="small" dirty="0">
                          <a:solidFill>
                            <a:schemeClr val="accent1"/>
                          </a:solidFill>
                        </a:rPr>
                        <a:t> Prije javne nabave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hr-HR" sz="1800" b="1" cap="small">
                          <a:solidFill>
                            <a:schemeClr val="accent1"/>
                          </a:solidFill>
                        </a:rPr>
                        <a:t>Tijekom natječaja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hr-HR" sz="1800" b="1" cap="small">
                          <a:solidFill>
                            <a:schemeClr val="accent1"/>
                          </a:solidFill>
                        </a:rPr>
                        <a:t>Nakon natječaja</a:t>
                      </a:r>
                    </a:p>
                  </a:txBody>
                  <a:tcPr marL="64178" marR="641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861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Objavite prethodnu informativnu obavijest i proslijedite plan nabave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Posjetite trgovinske sajmove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Prisustvujte događanju upoznavanja s kupcem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Izdajte zahtjev za informacijama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Dogovorite događanje na kojemu dobavljači mogu predstaviti predložena rješenja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Sastanite se s tijelima u industriji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Sastanite se s grupom ključnih dobavljača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Ispitajte tržište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Pružite informativni sažetak prije natječaja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Industrijske radionice 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Obavijestite dobavljače koji su predali odgovor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Obavijestite dobavljače koji su izabrani u uži krug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Održite sastanak na kojem ćete odgovarati na pitanja – ili dobavljačima pošaljite popis svih pitanja i odgovora na njih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Obavijestite dobavljače o tome tko je bio uspješan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Ukratko obavijestite dobavljače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Upravljanje ugovorom i dobavljačima 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Upravljanje strateškim dobavljačima 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1200" dirty="0"/>
                        <a:t>Održavanje svijesti o tržištu i ponudama konkurenata</a:t>
                      </a:r>
                    </a:p>
                  </a:txBody>
                  <a:tcPr marL="64178" marR="641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Meeting, Together, Cooperation, Personal, Teamwor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59205" y="2996952"/>
            <a:ext cx="2735509" cy="273551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13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Prije javne nabave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5410944" cy="4248472"/>
          </a:xfrm>
        </p:spPr>
        <p:txBody>
          <a:bodyPr>
            <a:noAutofit/>
          </a:bodyPr>
          <a:lstStyle/>
          <a:p>
            <a:r>
              <a:rPr lang="hr-HR" sz="2000" b="1" noProof="0" dirty="0">
                <a:solidFill>
                  <a:schemeClr val="tx2"/>
                </a:solidFill>
              </a:rPr>
              <a:t>Istraživanje i analiza iz ureda</a:t>
            </a:r>
            <a:r>
              <a:rPr lang="hr-HR" sz="2000" noProof="0" dirty="0"/>
              <a:t>: </a:t>
            </a:r>
            <a:r>
              <a:rPr lang="hr-HR" sz="1600" noProof="0" dirty="0"/>
              <a:t>istražite tržište s pomoću internetskih alata i izvora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Savjetujte se s drugim javnim naručiteljima</a:t>
            </a:r>
            <a:r>
              <a:rPr lang="hr-HR" sz="1800" noProof="0" dirty="0"/>
              <a:t>: </a:t>
            </a:r>
            <a:r>
              <a:rPr lang="hr-HR" sz="1600" noProof="0" dirty="0"/>
              <a:t>saznajte što drugi kupuju (i ohrabrite donositelje odluka koji nisu skloni riziku!)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Objavite prethodnu informativnu obavijest:</a:t>
            </a:r>
            <a:r>
              <a:rPr lang="hr-HR" sz="2000" noProof="0" dirty="0"/>
              <a:t> </a:t>
            </a:r>
            <a:r>
              <a:rPr lang="hr-HR" sz="1600" noProof="0" dirty="0"/>
              <a:t>da biste obavijestili tržište o savjetovanju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Upitnici kojima ispitujete dobavljače i tržište</a:t>
            </a:r>
            <a:r>
              <a:rPr lang="hr-HR" sz="2400" b="1" noProof="0" dirty="0">
                <a:solidFill>
                  <a:schemeClr val="tx2"/>
                </a:solidFill>
              </a:rPr>
              <a:t>:</a:t>
            </a:r>
            <a:r>
              <a:rPr lang="hr-HR" sz="1800" b="1" noProof="0" dirty="0">
                <a:solidFill>
                  <a:schemeClr val="tx2"/>
                </a:solidFill>
              </a:rPr>
              <a:t> </a:t>
            </a:r>
            <a:r>
              <a:rPr lang="hr-HR" sz="1800" noProof="0" dirty="0"/>
              <a:t>korisna metoda koja nije vremenski zahtjevna i pruža brze informacije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Iskaz interesa:</a:t>
            </a:r>
            <a:r>
              <a:rPr lang="hr-HR" sz="1600" b="1" noProof="0" dirty="0">
                <a:solidFill>
                  <a:schemeClr val="tx2"/>
                </a:solidFill>
              </a:rPr>
              <a:t> </a:t>
            </a:r>
            <a:r>
              <a:rPr lang="hr-HR" sz="1600" noProof="0" dirty="0"/>
              <a:t>upotrebljava se za prethodnu registraciju dobavljača, ali i za procjenu sposobnosti tržišta </a:t>
            </a:r>
          </a:p>
          <a:p>
            <a:endParaRPr lang="en-GB" sz="1800" noProof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Prije javne nabave 2 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7643192" cy="1656184"/>
          </a:xfrm>
        </p:spPr>
        <p:txBody>
          <a:bodyPr>
            <a:noAutofit/>
          </a:bodyPr>
          <a:lstStyle/>
          <a:p>
            <a:r>
              <a:rPr lang="hr-HR" sz="2000" b="1" noProof="0" dirty="0">
                <a:solidFill>
                  <a:schemeClr val="tx2"/>
                </a:solidFill>
              </a:rPr>
              <a:t>Proslijedite plan nabave:</a:t>
            </a:r>
            <a:r>
              <a:rPr lang="hr-HR" sz="2000" noProof="0" dirty="0"/>
              <a:t> </a:t>
            </a:r>
            <a:r>
              <a:rPr lang="hr-HR" sz="1600" noProof="0" dirty="0"/>
              <a:t>dobavljače unaprijed obavijestite o prilikama koje donose nadolazeći ugovori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Trgovinski sajmovi</a:t>
            </a:r>
            <a:r>
              <a:rPr lang="hr-HR" sz="1800" b="1" noProof="0" dirty="0">
                <a:solidFill>
                  <a:schemeClr val="tx2"/>
                </a:solidFill>
              </a:rPr>
              <a:t>: </a:t>
            </a:r>
            <a:r>
              <a:rPr lang="hr-HR" sz="1600" noProof="0" dirty="0"/>
              <a:t>posjetite mjerodavne trgovinske sajmove kako biste podigli svijest o potencijalnim prilikama</a:t>
            </a:r>
          </a:p>
          <a:p>
            <a:endParaRPr lang="en-GB" sz="1800" noProof="0" dirty="0"/>
          </a:p>
          <a:p>
            <a:endParaRPr lang="en-GB" sz="1800" noProof="0" dirty="0"/>
          </a:p>
        </p:txBody>
      </p:sp>
      <p:pic>
        <p:nvPicPr>
          <p:cNvPr id="40962" name="Picture 2" descr="Meeting, Cooperation, Personal, Teamwork, Organiz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3429000"/>
            <a:ext cx="3960440" cy="24202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99360" y="3068960"/>
            <a:ext cx="36004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576"/>
              </a:spcBef>
              <a:buFont typeface="Arial" pitchFamily="34" charset="0"/>
              <a:buChar char="•"/>
            </a:pPr>
            <a:r>
              <a:rPr lang="hr-HR" b="1" dirty="0">
                <a:solidFill>
                  <a:schemeClr val="tx2"/>
                </a:solidFill>
              </a:rPr>
              <a:t>Upoznajte kupca / Upoznajte dobavljača:</a:t>
            </a:r>
            <a:r>
              <a:rPr lang="hr-HR" sz="2000" b="1" dirty="0">
                <a:solidFill>
                  <a:schemeClr val="tx2"/>
                </a:solidFill>
              </a:rPr>
              <a:t> </a:t>
            </a:r>
            <a:r>
              <a:rPr lang="hr-HR" dirty="0"/>
              <a:t>događanje na kojemu potencijalni kupci mogu upoznati potencijalne dobavljače</a:t>
            </a:r>
          </a:p>
          <a:p>
            <a:pPr marL="342000" indent="-342000">
              <a:spcBef>
                <a:spcPts val="576"/>
              </a:spcBef>
              <a:buFont typeface="Arial" pitchFamily="34" charset="0"/>
              <a:buChar char="•"/>
            </a:pPr>
            <a:r>
              <a:rPr lang="hr-HR" b="1" dirty="0">
                <a:solidFill>
                  <a:schemeClr val="tx2"/>
                </a:solidFill>
              </a:rPr>
              <a:t>Rješenja po načelu „Pokaži i kaži”: </a:t>
            </a:r>
            <a:r>
              <a:rPr lang="hr-HR" dirty="0"/>
              <a:t>dobavljačima omogućuje predstavljanje rješenja za vaše potrebe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Prije javne nabave 3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5122912" cy="3888432"/>
          </a:xfrm>
        </p:spPr>
        <p:txBody>
          <a:bodyPr>
            <a:noAutofit/>
          </a:bodyPr>
          <a:lstStyle/>
          <a:p>
            <a:r>
              <a:rPr lang="hr-HR" sz="2000" b="1" noProof="0" dirty="0">
                <a:solidFill>
                  <a:schemeClr val="tx2"/>
                </a:solidFill>
              </a:rPr>
              <a:t>Sastanak s tijelima u industriji: </a:t>
            </a:r>
            <a:r>
              <a:rPr lang="hr-HR" sz="1600" noProof="0" dirty="0"/>
              <a:t>raspravite o svojim potrebama s predstavnicima industrije koji mogu predstaviti najbolja rješenja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Sastanak s grupama ključnih dobavljača: </a:t>
            </a:r>
            <a:r>
              <a:rPr lang="hr-HR" sz="1600" noProof="0" dirty="0"/>
              <a:t>raspravite o svojim potrebama i omogućite dobavljačima da pitaju i u odgovoru predstave moguća rješenja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Informativni dani za dobavljače:</a:t>
            </a:r>
            <a:r>
              <a:rPr lang="hr-HR" sz="1800" b="1" noProof="0" dirty="0">
                <a:solidFill>
                  <a:schemeClr val="tx2"/>
                </a:solidFill>
              </a:rPr>
              <a:t> </a:t>
            </a:r>
            <a:r>
              <a:rPr lang="hr-HR" sz="1600" noProof="0" dirty="0"/>
              <a:t>prije objavljivanja obavijesti o natječaju, održite kratki informativni susret za dobavljače</a:t>
            </a:r>
          </a:p>
          <a:p>
            <a:r>
              <a:rPr lang="hr-HR" sz="2000" b="1" noProof="0" dirty="0">
                <a:solidFill>
                  <a:schemeClr val="tx2"/>
                </a:solidFill>
              </a:rPr>
              <a:t>Promicanje umrežavanja dobavljača:</a:t>
            </a:r>
            <a:r>
              <a:rPr lang="hr-HR" sz="1800" b="1" noProof="0" dirty="0">
                <a:solidFill>
                  <a:schemeClr val="tx2"/>
                </a:solidFill>
              </a:rPr>
              <a:t> </a:t>
            </a:r>
            <a:r>
              <a:rPr lang="hr-HR" sz="1800" noProof="0" dirty="0"/>
              <a:t>organizirajte ili potaknite sastanke između potencijalnih dobavljača</a:t>
            </a:r>
          </a:p>
        </p:txBody>
      </p:sp>
      <p:pic>
        <p:nvPicPr>
          <p:cNvPr id="43010" name="Picture 2" descr="White Male, 3D Man, Isolated, 3D, Model, 3D Mode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2708920"/>
            <a:ext cx="284463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053133"/>
            <a:ext cx="7992119" cy="575270"/>
          </a:xfrm>
        </p:spPr>
        <p:txBody>
          <a:bodyPr/>
          <a:lstStyle/>
          <a:p>
            <a:pPr marL="0"/>
            <a:r>
              <a:rPr lang="hr-HR" b="1" noProof="0" dirty="0"/>
              <a:t>Studija slučaja</a:t>
            </a:r>
            <a:r>
              <a:rPr lang="hr-HR" noProof="0" dirty="0"/>
              <a:t>: Transport for London (1/2)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9174" y="2234457"/>
            <a:ext cx="4896544" cy="4281339"/>
          </a:xfrm>
        </p:spPr>
        <p:txBody>
          <a:bodyPr>
            <a:normAutofit fontScale="62500" lnSpcReduction="20000"/>
          </a:bodyPr>
          <a:lstStyle/>
          <a:p>
            <a:pPr marL="0">
              <a:spcAft>
                <a:spcPts val="600"/>
              </a:spcAft>
              <a:buNone/>
            </a:pPr>
            <a:r>
              <a:rPr lang="hr-HR" noProof="0" dirty="0"/>
              <a:t>Ranim uključivanjem tržišta htjelo se potaknuti tržišno natjecanje i potaknuti inovaciju na tržištu rasvjete diljem Europe </a:t>
            </a:r>
          </a:p>
          <a:p>
            <a:pPr lvl="0">
              <a:spcAft>
                <a:spcPts val="600"/>
              </a:spcAft>
            </a:pPr>
            <a:r>
              <a:rPr lang="hr-HR" noProof="0" dirty="0"/>
              <a:t>Prospekt o ispitivanju tržišta </a:t>
            </a:r>
          </a:p>
          <a:p>
            <a:pPr lvl="0">
              <a:spcAft>
                <a:spcPts val="600"/>
              </a:spcAft>
            </a:pPr>
            <a:r>
              <a:rPr lang="hr-HR" noProof="0" dirty="0"/>
              <a:t>Predstavljanje na najvećim konferencijama o rasvjeti u Europi</a:t>
            </a:r>
          </a:p>
          <a:p>
            <a:pPr lvl="0">
              <a:spcAft>
                <a:spcPts val="600"/>
              </a:spcAft>
            </a:pPr>
            <a:r>
              <a:rPr lang="hr-HR" noProof="0" dirty="0"/>
              <a:t>Razvoj i upotreba alata za internetsku prijavu</a:t>
            </a:r>
          </a:p>
          <a:p>
            <a:pPr lvl="0">
              <a:spcAft>
                <a:spcPts val="600"/>
              </a:spcAft>
            </a:pPr>
            <a:r>
              <a:rPr lang="hr-HR" noProof="0" dirty="0"/>
              <a:t>Distribuiranje tržišnih anketa radi prikupljanja informacija o sposobnostima proizvođača, inovativnim tehnologijama i iskustvima s inovacijom</a:t>
            </a:r>
          </a:p>
          <a:p>
            <a:pPr lvl="0">
              <a:spcAft>
                <a:spcPts val="600"/>
              </a:spcAft>
            </a:pPr>
            <a:r>
              <a:rPr lang="hr-HR" noProof="0" dirty="0"/>
              <a:t>Održano je događanje „</a:t>
            </a:r>
            <a:r>
              <a:rPr lang="hr-HR" noProof="0" dirty="0" err="1"/>
              <a:t>Suppliers</a:t>
            </a:r>
            <a:r>
              <a:rPr lang="hr-HR" noProof="0" dirty="0"/>
              <a:t> </a:t>
            </a:r>
            <a:r>
              <a:rPr lang="hr-HR" noProof="0" dirty="0" err="1"/>
              <a:t>Morning</a:t>
            </a:r>
            <a:r>
              <a:rPr lang="hr-HR" noProof="0" dirty="0"/>
              <a:t>”: sudjelovalo je više od 70 proizvođača, dobavljača i predstavnika iz europskog udruženja </a:t>
            </a:r>
            <a:r>
              <a:rPr lang="hr-HR" noProof="0" dirty="0" err="1"/>
              <a:t>Lighting</a:t>
            </a:r>
            <a:r>
              <a:rPr lang="hr-HR" noProof="0" dirty="0"/>
              <a:t> </a:t>
            </a:r>
            <a:r>
              <a:rPr lang="hr-HR" noProof="0" dirty="0" err="1"/>
              <a:t>Industry</a:t>
            </a:r>
            <a:r>
              <a:rPr lang="hr-HR" noProof="0" dirty="0"/>
              <a:t> </a:t>
            </a:r>
            <a:r>
              <a:rPr lang="hr-HR" noProof="0" dirty="0" err="1"/>
              <a:t>Association</a:t>
            </a:r>
            <a:r>
              <a:rPr lang="hr-HR" noProof="0" dirty="0"/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53416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r-HR" dirty="0"/>
              <a:t>Tijelo lokalne vlasti Transport for London željelo je 2015. smanjiti troškove cijelog životnog vijeka rasvjete u mreži londonske podzemne željeznice.</a:t>
            </a:r>
          </a:p>
        </p:txBody>
      </p:sp>
      <p:pic>
        <p:nvPicPr>
          <p:cNvPr id="10" name="Picture 9" descr="tube-120941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85718" y="2564904"/>
            <a:ext cx="2867635" cy="30243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4048" y="5805264"/>
            <a:ext cx="352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hlinkClick r:id="rId4"/>
              </a:rPr>
              <a:t>Cijela studija slučaja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070944"/>
            <a:ext cx="7992119" cy="575270"/>
          </a:xfrm>
        </p:spPr>
        <p:txBody>
          <a:bodyPr/>
          <a:lstStyle/>
          <a:p>
            <a:pPr marL="0"/>
            <a:r>
              <a:rPr lang="hr-HR" b="1" noProof="0" dirty="0"/>
              <a:t>Studija slučaja</a:t>
            </a:r>
            <a:r>
              <a:rPr lang="hr-HR" noProof="0" dirty="0"/>
              <a:t>: Transport for London (2/2)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366294"/>
            <a:ext cx="4824536" cy="399005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noProof="0" dirty="0"/>
              <a:t>Indikativni rezultati upućuju na uštedu od 25 % u cjelokupnim troškovima životnog vijeka te na smanjenja u potrošnji energije</a:t>
            </a:r>
          </a:p>
          <a:p>
            <a:pPr>
              <a:spcAft>
                <a:spcPts val="1200"/>
              </a:spcAft>
            </a:pPr>
            <a:r>
              <a:rPr lang="hr-HR" noProof="0" dirty="0"/>
              <a:t>Uključivanjem tržišta nastale su inovacije koje se i dalje razvijaju u ugovornoj fazi uz opciju „</a:t>
            </a:r>
            <a:r>
              <a:rPr lang="hr-HR" noProof="0" dirty="0" err="1"/>
              <a:t>Product</a:t>
            </a:r>
            <a:r>
              <a:rPr lang="hr-HR" noProof="0" dirty="0"/>
              <a:t> </a:t>
            </a:r>
            <a:r>
              <a:rPr lang="hr-HR" noProof="0" dirty="0" err="1"/>
              <a:t>Refresh</a:t>
            </a:r>
            <a:r>
              <a:rPr lang="hr-HR" noProof="0" dirty="0"/>
              <a:t>” </a:t>
            </a:r>
          </a:p>
          <a:p>
            <a:pPr>
              <a:spcAft>
                <a:spcPts val="600"/>
              </a:spcAft>
              <a:buNone/>
            </a:pPr>
            <a:r>
              <a:rPr lang="hr-HR" noProof="0" dirty="0"/>
              <a:t>Lekcije naučene od tijela Transport for London</a:t>
            </a:r>
          </a:p>
          <a:p>
            <a:pPr>
              <a:spcAft>
                <a:spcPts val="600"/>
              </a:spcAft>
            </a:pPr>
            <a:r>
              <a:rPr lang="hr-HR" noProof="0" dirty="0"/>
              <a:t>Nemojte se bojati uključiti tržište u ranoj fazi. Industrija ima informacije koje se mogu iskoristiti za jačanje vašeg poslovnog slučaja</a:t>
            </a:r>
          </a:p>
          <a:p>
            <a:pPr>
              <a:spcAft>
                <a:spcPts val="600"/>
              </a:spcAft>
            </a:pPr>
            <a:r>
              <a:rPr lang="hr-HR" noProof="0" dirty="0"/>
              <a:t>Bacite mrežu daleko i široko. Uključite što više proizvođača i dobavljača te potaknite čim više tržišnog natjecanja na tržištu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58378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Uključivanje tržišta pomoglo je tijelu Transport for London da od 75 dobavljača prikupi informacije o gotovo </a:t>
            </a:r>
            <a:r>
              <a:rPr lang="hr-HR" b="1" dirty="0"/>
              <a:t>300 različitih inovativnih tehnologija osvjetljenja</a:t>
            </a:r>
          </a:p>
        </p:txBody>
      </p:sp>
      <p:pic>
        <p:nvPicPr>
          <p:cNvPr id="10" name="Picture 9" descr="tube-120941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85718" y="2564904"/>
            <a:ext cx="2867635" cy="30243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4048" y="5805264"/>
            <a:ext cx="352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hlinkClick r:id="rId4"/>
              </a:rPr>
              <a:t>Cijela studija slučaja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Discussion, Session, White Male, 3D Model, Isolated, 3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3140968"/>
            <a:ext cx="3069705" cy="2825553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Tijekom procesa nabave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916831"/>
            <a:ext cx="5122912" cy="4049689"/>
          </a:xfrm>
        </p:spPr>
        <p:txBody>
          <a:bodyPr>
            <a:noAutofit/>
          </a:bodyPr>
          <a:lstStyle/>
          <a:p>
            <a:r>
              <a:rPr lang="hr-HR" sz="2400" noProof="0"/>
              <a:t>Nakon što objavite obavijest o natječaju, možete održati informativne sastanke s:</a:t>
            </a:r>
          </a:p>
          <a:p>
            <a:pPr lvl="1"/>
            <a:r>
              <a:rPr lang="hr-HR" sz="2000" noProof="0"/>
              <a:t>dobavljačima koji su zainteresirani ponuditi odgovor</a:t>
            </a:r>
          </a:p>
          <a:p>
            <a:pPr lvl="1"/>
            <a:r>
              <a:rPr lang="hr-HR" sz="2000" noProof="0"/>
              <a:t>dobavljačima koji su se registrirali ili predali iskaz interesa</a:t>
            </a:r>
          </a:p>
          <a:p>
            <a:pPr lvl="1">
              <a:spcAft>
                <a:spcPts val="600"/>
              </a:spcAft>
            </a:pPr>
            <a:r>
              <a:rPr lang="hr-HR" sz="2000" noProof="0"/>
              <a:t>dobavljačima koji su izabrani u uži krug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hr-HR" noProof="0"/>
              <a:t>Važno je jednako postupati sa svima i osigurati da svi dobavljači dobiju jednake informacije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Gear, Strategy, Planning, Economy, Business, Manageme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2276872"/>
            <a:ext cx="2953654" cy="3417129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Kako uključiti tržište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Kratko obavještavanje dobavljača nakon nabave</a:t>
            </a:r>
          </a:p>
          <a:p>
            <a:pPr marL="0"/>
            <a:endParaRPr lang="en-GB" noProof="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5122912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r-HR" sz="2000" noProof="0" dirty="0"/>
              <a:t>Dobavljačima navedite razlog(e) odbijanja njihovih prijedloga  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Odgovorite na sve dvojbe i brige dobavljača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Zatražite povratne informacije o svojem postupku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„Revizija pobjede” s uspješnim dobavljačem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Podsjetite dobavljače da potičete i pozdravljate nadilaženje svih uvjeta održivosti i specifikacija unutar ponude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test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43608" y="2900454"/>
            <a:ext cx="2880000" cy="924562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0" name="Picture 19" descr="test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43608" y="4052581"/>
            <a:ext cx="2880001" cy="936140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7" name="Picture 16" descr="test.png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572320" y="3980573"/>
            <a:ext cx="2880000" cy="930333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43608" y="3980573"/>
            <a:ext cx="2880000" cy="638058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hr-HR" sz="2200" dirty="0">
                <a:solidFill>
                  <a:schemeClr val="bg1"/>
                </a:solidFill>
              </a:rPr>
              <a:t>3. modul: Pravni aspekti zelene javne nabave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3607" y="2794511"/>
            <a:ext cx="2880001" cy="930334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hr-HR" sz="2200" dirty="0">
                <a:solidFill>
                  <a:schemeClr val="bg1"/>
                </a:solidFill>
              </a:rPr>
              <a:t>2. modul: Strateški aspekti zelene javne nabave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noProof="0">
                <a:solidFill>
                  <a:schemeClr val="tx2"/>
                </a:solidFill>
              </a:rPr>
              <a:t>Priručnik za osposobljavanje za zelenu javnu nabavu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045386" y="1658025"/>
            <a:ext cx="2880000" cy="941984"/>
            <a:chOff x="467544" y="1844824"/>
            <a:chExt cx="2304256" cy="1159319"/>
          </a:xfrm>
        </p:grpSpPr>
        <p:pic>
          <p:nvPicPr>
            <p:cNvPr id="9" name="Picture 8" descr="test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1. modul: Uvod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4565845" y="1628800"/>
            <a:ext cx="2880000" cy="950101"/>
            <a:chOff x="420942" y="1818432"/>
            <a:chExt cx="2304256" cy="1159318"/>
          </a:xfrm>
        </p:grpSpPr>
        <p:pic>
          <p:nvPicPr>
            <p:cNvPr id="23" name="Picture 22" descr="test.pn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20942" y="1818432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420942" y="1821613"/>
              <a:ext cx="2304256" cy="93768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4. modul: Procjena potreba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4565845" y="2800282"/>
            <a:ext cx="2880000" cy="930334"/>
            <a:chOff x="467544" y="1844824"/>
            <a:chExt cx="2304256" cy="1159319"/>
          </a:xfrm>
        </p:grpSpPr>
        <p:pic>
          <p:nvPicPr>
            <p:cNvPr id="26" name="Picture 25" descr="test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5. modul: Kružna nabava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72320" y="3980573"/>
            <a:ext cx="2880000" cy="746660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hr-HR" sz="2200">
                <a:solidFill>
                  <a:schemeClr val="bg1"/>
                </a:solidFill>
              </a:rPr>
              <a:t>6. modul: Uključivanje tržišta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 Uključivanje tržišta</a:t>
            </a:r>
          </a:p>
        </p:txBody>
      </p:sp>
      <p:grpSp>
        <p:nvGrpSpPr>
          <p:cNvPr id="10" name="Group 27">
            <a:extLst>
              <a:ext uri="{FF2B5EF4-FFF2-40B4-BE49-F238E27FC236}">
                <a16:creationId xmlns:a16="http://schemas.microsoft.com/office/drawing/2014/main" id="{455E69F6-114E-42C9-98C9-9663801DAE58}"/>
              </a:ext>
            </a:extLst>
          </p:cNvPr>
          <p:cNvGrpSpPr/>
          <p:nvPr/>
        </p:nvGrpSpPr>
        <p:grpSpPr>
          <a:xfrm>
            <a:off x="2915816" y="5083926"/>
            <a:ext cx="2880000" cy="1028689"/>
            <a:chOff x="467544" y="1714259"/>
            <a:chExt cx="2304256" cy="1289884"/>
          </a:xfrm>
        </p:grpSpPr>
        <p:pic>
          <p:nvPicPr>
            <p:cNvPr id="31" name="Picture 30" descr="test.png">
              <a:extLst>
                <a:ext uri="{FF2B5EF4-FFF2-40B4-BE49-F238E27FC236}">
                  <a16:creationId xmlns:a16="http://schemas.microsoft.com/office/drawing/2014/main" id="{A7501C85-1371-4472-A719-5642326DD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AA3329B-C26E-4192-B7A0-02F1450839B8}"/>
                </a:ext>
              </a:extLst>
            </p:cNvPr>
            <p:cNvSpPr txBox="1"/>
            <p:nvPr/>
          </p:nvSpPr>
          <p:spPr>
            <a:xfrm>
              <a:off x="467544" y="1714259"/>
              <a:ext cx="2304256" cy="936245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 dirty="0">
                  <a:solidFill>
                    <a:schemeClr val="bg1"/>
                  </a:solidFill>
                </a:rPr>
                <a:t>7. modul: Operativni (ključni sektori za zelenu javnu nabavu)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Logo, Button, Symbol, Characters, 3D, Risk, Sli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2708920"/>
            <a:ext cx="2997090" cy="3168352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Upravljanje rizicima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Shvatite rizike povezane s uključivanjem tržišta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77206" y="1739247"/>
            <a:ext cx="5122912" cy="3888432"/>
          </a:xfrm>
        </p:spPr>
        <p:txBody>
          <a:bodyPr>
            <a:noAutofit/>
          </a:bodyPr>
          <a:lstStyle/>
          <a:p>
            <a:r>
              <a:rPr lang="hr-HR" sz="2000" noProof="0" dirty="0"/>
              <a:t>Nepošteno davanje prednosti jednom dobavljaču</a:t>
            </a:r>
          </a:p>
          <a:p>
            <a:r>
              <a:rPr lang="hr-HR" sz="2000" noProof="0" dirty="0"/>
              <a:t>Optužbe za favoriziranje </a:t>
            </a:r>
          </a:p>
          <a:p>
            <a:r>
              <a:rPr lang="hr-HR" sz="2000" noProof="0" dirty="0"/>
              <a:t>Uključivanje na način koji onemogućuje grupu dobavljača </a:t>
            </a:r>
          </a:p>
          <a:p>
            <a:r>
              <a:rPr lang="hr-HR" sz="2000" noProof="0" dirty="0"/>
              <a:t>Oblikovanje svojih specifikacija ili uvjeta u korist jednog potencijalnog dobavljača ili rješenja</a:t>
            </a:r>
          </a:p>
          <a:p>
            <a:r>
              <a:rPr lang="hr-HR" sz="2000" noProof="0" dirty="0"/>
              <a:t>Neuspjela zaštita prava intelektualnog vlasništva dobavljača ili komercijalno osjetljivih informacija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Upravljanje rizicima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Jednostavni koraci u upravljanju rizicima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7715200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r-HR" sz="2000" noProof="0" dirty="0"/>
              <a:t>Budite pošteni, otvoreni i transparentni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Planirajte kako ćete i kada uključiti tržište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Postupak učinite jasnim za sve dobavljače i upravljajte očekivanjima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Jednako postupajte prema svim dobavljačima – nemojte diskriminirati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Podijelite iste informacije sa svim dobavljačima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Vodite evidenciju o svojim sastancima</a:t>
            </a:r>
          </a:p>
          <a:p>
            <a:pPr>
              <a:spcAft>
                <a:spcPts val="600"/>
              </a:spcAft>
            </a:pPr>
            <a:r>
              <a:rPr lang="hr-HR" sz="2000" noProof="0" dirty="0"/>
              <a:t>Dobavljačima jasno navedite što će se dijeliti, odnosno što se neće dijeliti u sklopu procesa uključivanja tržišta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noProof="0"/>
              <a:t>Dodatne smjernice</a:t>
            </a:r>
          </a:p>
        </p:txBody>
      </p:sp>
      <p:pic>
        <p:nvPicPr>
          <p:cNvPr id="8" name="Picture 7" descr="g46424.png"/>
          <p:cNvPicPr>
            <a:picLocks noChangeAspect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 rot="5400000">
            <a:off x="107503" y="5500565"/>
            <a:ext cx="1080121" cy="14401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5D9F63-572E-4214-8DF2-F09B34108BAD}"/>
              </a:ext>
            </a:extLst>
          </p:cNvPr>
          <p:cNvSpPr txBox="1"/>
          <p:nvPr/>
        </p:nvSpPr>
        <p:spPr>
          <a:xfrm>
            <a:off x="573145" y="1155072"/>
            <a:ext cx="55110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9BB51B"/>
                </a:solidFill>
                <a:hlinkClick r:id="rId4"/>
              </a:rPr>
              <a:t>Izvješće o najboljim praksama uključivanja tržišta</a:t>
            </a:r>
            <a:r>
              <a:rPr lang="hr-HR" sz="2800" dirty="0">
                <a:solidFill>
                  <a:srgbClr val="9BB51B"/>
                </a:solidFill>
              </a:rPr>
              <a:t> (2018.)</a:t>
            </a:r>
          </a:p>
          <a:p>
            <a:endParaRPr lang="en-GB" sz="2800" dirty="0">
              <a:solidFill>
                <a:srgbClr val="9BB51B"/>
              </a:solidFill>
              <a:hlinkClick r:id="rId5"/>
            </a:endParaRPr>
          </a:p>
          <a:p>
            <a:r>
              <a:rPr lang="hr-HR" sz="2800" dirty="0">
                <a:solidFill>
                  <a:srgbClr val="9BB51B"/>
                </a:solidFill>
                <a:hlinkClick r:id="rId6"/>
              </a:rPr>
              <a:t>Kupujmo zeleno </a:t>
            </a:r>
            <a:r>
              <a:rPr lang="hr-HR" sz="2800" dirty="0">
                <a:solidFill>
                  <a:srgbClr val="9BB51B"/>
                </a:solidFill>
              </a:rPr>
              <a:t>(3. izdanje, 2016.)</a:t>
            </a:r>
          </a:p>
          <a:p>
            <a:endParaRPr lang="en-GB" sz="2800" dirty="0">
              <a:solidFill>
                <a:srgbClr val="9BB51B"/>
              </a:solidFill>
              <a:hlinkClick r:id="rId7"/>
            </a:endParaRPr>
          </a:p>
          <a:p>
            <a:r>
              <a:rPr lang="hr-HR" sz="2800" dirty="0">
                <a:solidFill>
                  <a:srgbClr val="9BB51B"/>
                </a:solidFill>
                <a:hlinkClick r:id="rId7"/>
              </a:rPr>
              <a:t>Priručnik </a:t>
            </a:r>
            <a:r>
              <a:rPr lang="hr-HR" sz="2800" dirty="0" err="1">
                <a:solidFill>
                  <a:srgbClr val="9BB51B"/>
                </a:solidFill>
                <a:hlinkClick r:id="rId7"/>
              </a:rPr>
              <a:t>Procura</a:t>
            </a:r>
            <a:r>
              <a:rPr lang="hr-HR" sz="2800" dirty="0">
                <a:solidFill>
                  <a:srgbClr val="9BB51B"/>
                </a:solidFill>
                <a:hlinkClick r:id="rId7"/>
              </a:rPr>
              <a:t>+ </a:t>
            </a:r>
            <a:r>
              <a:rPr lang="hr-HR" sz="2800" dirty="0">
                <a:solidFill>
                  <a:srgbClr val="9BB51B"/>
                </a:solidFill>
              </a:rPr>
              <a:t>(3. izdanje, 2016.)</a:t>
            </a:r>
          </a:p>
          <a:p>
            <a:endParaRPr lang="en-GB" sz="28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721668" y="5032512"/>
            <a:ext cx="7848872" cy="10801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Priručnik je za Europsku komisiju razvilo vijeće ICLEI – Lokalne vlasti za održivost</a:t>
            </a:r>
          </a:p>
          <a:p>
            <a:pPr marL="182563" lvl="0" algn="ctr">
              <a:spcBef>
                <a:spcPct val="20000"/>
              </a:spcBef>
              <a:defRPr/>
            </a:pPr>
            <a:r>
              <a:rPr lang="hr-HR" sz="1100" b="1">
                <a:solidFill>
                  <a:schemeClr val="accent1"/>
                </a:solidFill>
              </a:rPr>
              <a:t>Autor modula: </a:t>
            </a:r>
            <a:r>
              <a:rPr lang="hr-HR" sz="1100">
                <a:solidFill>
                  <a:schemeClr val="accent1"/>
                </a:solidFill>
              </a:rPr>
              <a:t>ICLEI – Lokalne vlasti za održivost</a:t>
            </a:r>
            <a:r>
              <a:rPr lang="hr-HR" sz="1100" b="1">
                <a:solidFill>
                  <a:schemeClr val="accent1"/>
                </a:solidFill>
              </a:rPr>
              <a:t> </a:t>
            </a:r>
          </a:p>
          <a:p>
            <a:pPr marL="182563" lvl="0" algn="ctr">
              <a:spcBef>
                <a:spcPct val="20000"/>
              </a:spcBef>
              <a:defRPr/>
            </a:pPr>
            <a:r>
              <a:rPr kumimoji="0" lang="hr-HR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Vlasnik, urednik: </a:t>
            </a: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Europska komisija, GU za okoliš, 2019.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1100" b="1">
                <a:solidFill>
                  <a:schemeClr val="accent1"/>
                </a:solidFill>
              </a:rPr>
              <a:t>Fotografije: </a:t>
            </a:r>
            <a:r>
              <a:rPr lang="hr-HR" sz="1100">
                <a:solidFill>
                  <a:schemeClr val="accent1"/>
                </a:solidFill>
              </a:rPr>
              <a:t>preuzete sa stranice Pixabay.com posredstvom mreže Creative Commons CCO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Odricanje od odgovornosti: </a:t>
            </a: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Ovaj priručnik okvirni je dokument službi Komisije i ni na koji se način ne može smatrati obvezujućim za ovu ustanovu. </a:t>
            </a:r>
            <a:r>
              <a:rPr kumimoji="0" lang="hr-HR" sz="1100" i="0" u="none" strike="noStrike" cap="none" normalizeH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Ni Europska komisija ni bilo koja osoba koja djeluje u njezino ime nisu odgovorni za potencijalnu upotrebu informacija iz ovog dokumenta.</a:t>
            </a:r>
          </a:p>
        </p:txBody>
      </p:sp>
      <p:sp>
        <p:nvSpPr>
          <p:cNvPr id="10" name="Content Placeholder 20"/>
          <p:cNvSpPr>
            <a:spLocks noGrp="1"/>
          </p:cNvSpPr>
          <p:nvPr>
            <p:ph sz="half" idx="2"/>
          </p:nvPr>
        </p:nvSpPr>
        <p:spPr>
          <a:xfrm>
            <a:off x="5940152" y="1282353"/>
            <a:ext cx="2520280" cy="30107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hr-HR" b="1" noProof="0"/>
              <a:t>Služba za pomoć o zelenoj javnoj nabavi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r-HR" noProof="0"/>
              <a:t>Za dodatnu podršku u vezi sa zelenom javnom nabavom, obratite se EU-ovoj besplatnoj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noProof="0"/>
              <a:t> </a:t>
            </a:r>
            <a:r>
              <a:rPr lang="hr-HR" b="1" noProof="0">
                <a:hlinkClick r:id="rId8"/>
              </a:rPr>
              <a:t>Službi za pomoć</a:t>
            </a: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661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457200" y="1387799"/>
            <a:ext cx="7715200" cy="2761281"/>
          </a:xfrm>
        </p:spPr>
        <p:txBody>
          <a:bodyPr lIns="72000" rIns="7200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noProof="0"/>
              <a:t>Što je uključivanje tržišta i zašto se ono provodi?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Pravni okvir za uključivanje tržišta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Priprema za uključivanje tržišta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Kako uključiti tržište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noProof="0"/>
              <a:t>Upravljanje rizicima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Sadržaj 6. modula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41148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noProof="0"/>
              <a:t>Usmjereno je: </a:t>
            </a:r>
          </a:p>
          <a:p>
            <a:pPr marL="514350" indent="-514350"/>
            <a:r>
              <a:rPr lang="hr-HR" sz="2400" b="1" noProof="0">
                <a:solidFill>
                  <a:schemeClr val="tx2"/>
                </a:solidFill>
              </a:rPr>
              <a:t>utvrđivanju</a:t>
            </a:r>
            <a:r>
              <a:rPr lang="hr-HR" sz="2400" noProof="0"/>
              <a:t> potencijalnih ponuditelja i/ili rješenja </a:t>
            </a:r>
          </a:p>
          <a:p>
            <a:pPr marL="514350" indent="-514350"/>
            <a:r>
              <a:rPr lang="hr-HR" sz="2400" b="1" noProof="0">
                <a:solidFill>
                  <a:schemeClr val="tx2"/>
                </a:solidFill>
              </a:rPr>
              <a:t>izgradnji kapaciteta</a:t>
            </a:r>
            <a:r>
              <a:rPr lang="hr-HR" sz="2400" noProof="0"/>
              <a:t> na tržištu koji će zadovoljiti uvjet(e) </a:t>
            </a:r>
          </a:p>
          <a:p>
            <a:pPr marL="514350" indent="-514350"/>
            <a:r>
              <a:rPr lang="hr-HR" sz="2400" b="1" noProof="0">
                <a:solidFill>
                  <a:schemeClr val="tx2"/>
                </a:solidFill>
              </a:rPr>
              <a:t>informiranju</a:t>
            </a:r>
            <a:r>
              <a:rPr lang="hr-HR" sz="2400" noProof="0"/>
              <a:t> o obliku nabave i ugovora</a:t>
            </a:r>
          </a:p>
          <a:p>
            <a:pPr marL="514350" indent="-514350"/>
            <a:r>
              <a:rPr lang="hr-HR" sz="2400" b="1" noProof="0">
                <a:solidFill>
                  <a:schemeClr val="tx2"/>
                </a:solidFill>
              </a:rPr>
              <a:t>pomaganju dobavljačima </a:t>
            </a:r>
            <a:r>
              <a:rPr lang="hr-HR" sz="2400" noProof="0"/>
              <a:t>da predaju jake ponude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Što je uključivanje tržišta?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Uključivanje tržišta proces je koji se odvija prije, tijekom i nakon nabave</a:t>
            </a:r>
          </a:p>
        </p:txBody>
      </p:sp>
      <p:pic>
        <p:nvPicPr>
          <p:cNvPr id="6146" name="Picture 2" descr="Meeting, Talk, Entertainment, Together, Cooper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204864"/>
            <a:ext cx="3761656" cy="3761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5554960" cy="3888432"/>
          </a:xfrm>
        </p:spPr>
        <p:txBody>
          <a:bodyPr>
            <a:noAutofit/>
          </a:bodyPr>
          <a:lstStyle/>
          <a:p>
            <a:r>
              <a:rPr lang="hr-HR" sz="2400" noProof="0"/>
              <a:t>promijeniti i poboljšati način na koji planirate nabavu i upravljate njome</a:t>
            </a:r>
          </a:p>
          <a:p>
            <a:r>
              <a:rPr lang="hr-HR" sz="2400" noProof="0"/>
              <a:t>unaprijediti vaše razumijevanje tržišta i pomoći vam da postanete inteligentniji kupac</a:t>
            </a:r>
          </a:p>
          <a:p>
            <a:r>
              <a:rPr lang="hr-HR" sz="2400" noProof="0"/>
              <a:t>povećati vaše povjerenje i kredibilitet kod dobavljača te možete postati kupcem kojeg biraju</a:t>
            </a:r>
          </a:p>
          <a:p>
            <a:r>
              <a:rPr lang="hr-HR" sz="2400" noProof="0"/>
              <a:t>stvoriti potrebne tržišne uvjete za realizaciju održivih i inovativnih rješenja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Zašto uključiti tržište?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Učinkovito uključivanje tržišta može</a:t>
            </a:r>
          </a:p>
        </p:txBody>
      </p:sp>
      <p:pic>
        <p:nvPicPr>
          <p:cNvPr id="2052" name="Picture 4" descr="Fax, White Male, 3D Model, Isolated, 3D, Mode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2276872"/>
            <a:ext cx="2144326" cy="2969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5122912" cy="3888432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hr-HR" sz="2400" noProof="0"/>
              <a:t>U članku 40. Direktive 2014/24/EU navodi se: </a:t>
            </a:r>
          </a:p>
          <a:p>
            <a:pPr marL="0">
              <a:buNone/>
            </a:pPr>
            <a:endParaRPr lang="en-GB" sz="2400" noProof="0" dirty="0"/>
          </a:p>
          <a:p>
            <a:pPr marL="0">
              <a:buNone/>
            </a:pPr>
            <a:r>
              <a:rPr lang="hr-HR" sz="2400" noProof="0"/>
              <a:t>„Prije pokretanja postupka nabave </a:t>
            </a:r>
            <a:r>
              <a:rPr lang="hr-HR" sz="2400" b="1" noProof="0"/>
              <a:t>javni naručitelji mogu provesti provjeru tržišta </a:t>
            </a:r>
            <a:r>
              <a:rPr lang="hr-HR" sz="2400" noProof="0"/>
              <a:t>u svrhu pripreme nabave i informiranja gospodarskih subjekata o svojim planovima i zahtjevima u vezi s nabavom.”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Pravni okvir za uključivanje tržišta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Uključivanje tržišta spominje se u direktivama Europske unije o javnoj nabavi</a:t>
            </a:r>
          </a:p>
        </p:txBody>
      </p:sp>
      <p:pic>
        <p:nvPicPr>
          <p:cNvPr id="28674" name="Picture 2" descr="Horizontal, Justice, Right, Law, Auction, Judg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2708920"/>
            <a:ext cx="2036798" cy="326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orizontal, Justice, Right, Law, Clause, Cou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2348880"/>
            <a:ext cx="2880320" cy="288032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5554960" cy="3888432"/>
          </a:xfrm>
        </p:spPr>
        <p:txBody>
          <a:bodyPr>
            <a:noAutofit/>
          </a:bodyPr>
          <a:lstStyle/>
          <a:p>
            <a:r>
              <a:rPr lang="hr-HR" sz="2000" noProof="0" dirty="0"/>
              <a:t>Mora se provoditi na transparentan i </a:t>
            </a:r>
            <a:r>
              <a:rPr lang="hr-HR" sz="2000" noProof="0" dirty="0" err="1"/>
              <a:t>nediskriminirajući</a:t>
            </a:r>
            <a:r>
              <a:rPr lang="hr-HR" sz="2000" noProof="0" dirty="0"/>
              <a:t> način</a:t>
            </a:r>
          </a:p>
          <a:p>
            <a:r>
              <a:rPr lang="hr-HR" sz="2000" noProof="0" dirty="0"/>
              <a:t>Rezultati provjere ne smiju dodjeljivati nepoštenu prednost bilo kojem dobavljaču koji sudjeluje</a:t>
            </a:r>
          </a:p>
          <a:p>
            <a:pPr lvl="1"/>
            <a:r>
              <a:rPr lang="hr-HR" sz="2000" noProof="0" dirty="0"/>
              <a:t>Budite pošteni, otvoreni i transparentni</a:t>
            </a:r>
          </a:p>
          <a:p>
            <a:pPr lvl="1"/>
            <a:r>
              <a:rPr lang="hr-HR" sz="2000" noProof="0" dirty="0"/>
              <a:t>Evidentirajte rasprave</a:t>
            </a:r>
          </a:p>
          <a:p>
            <a:pPr lvl="1"/>
            <a:r>
              <a:rPr lang="hr-HR" sz="2000" noProof="0" dirty="0"/>
              <a:t>Poduzmite korake kako biste osigurali integritet, npr. svim dobavljačima pružite jednake informacije</a:t>
            </a:r>
          </a:p>
          <a:p>
            <a:pPr lvl="1"/>
            <a:r>
              <a:rPr lang="hr-HR" sz="2000" noProof="0" dirty="0"/>
              <a:t>Svim dobavljačima omogućite jednak pristup i ponašajte se jednako prema svim dobavljačima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Pravni okvir za uključivanje tržišta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Pravna razmatranja u vezi s uključivanjem tržišta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agnifying Glass, Search, To Find, To Watch, Increas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2132856"/>
            <a:ext cx="3356966" cy="432048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5122912" cy="3888432"/>
          </a:xfrm>
        </p:spPr>
        <p:txBody>
          <a:bodyPr>
            <a:noAutofit/>
          </a:bodyPr>
          <a:lstStyle/>
          <a:p>
            <a:r>
              <a:rPr lang="hr-HR" sz="2600" noProof="0"/>
              <a:t>Procijenite svoje potrebe i savjetujte se s korisnicima</a:t>
            </a:r>
          </a:p>
          <a:p>
            <a:r>
              <a:rPr lang="hr-HR" sz="2600" noProof="0"/>
              <a:t>Istražite koja su rješenja već dostupna na tržištu</a:t>
            </a:r>
          </a:p>
          <a:p>
            <a:r>
              <a:rPr lang="hr-HR" sz="2600" noProof="0"/>
              <a:t>Razmislite kakvi bi trebali biti učinci i funkcija ugovora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Priprema za uključivanje tržišta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Odredite što je potrebno prije uključivanja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Binoculars, Search, See, To Find, Watch, Overvie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2564904"/>
            <a:ext cx="2199209" cy="3168352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5554960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r-HR" sz="2300" b="1" noProof="0">
                <a:solidFill>
                  <a:schemeClr val="tx2"/>
                </a:solidFill>
              </a:rPr>
              <a:t>Zrelost</a:t>
            </a:r>
            <a:r>
              <a:rPr lang="hr-HR" sz="2300" noProof="0"/>
              <a:t>: je li tržište spremno dostaviti ono što je potrebno? </a:t>
            </a:r>
          </a:p>
          <a:p>
            <a:pPr>
              <a:spcAft>
                <a:spcPts val="600"/>
              </a:spcAft>
            </a:pPr>
            <a:r>
              <a:rPr lang="hr-HR" sz="2300" b="1" noProof="0">
                <a:solidFill>
                  <a:schemeClr val="tx2"/>
                </a:solidFill>
              </a:rPr>
              <a:t>Izvedivost</a:t>
            </a:r>
            <a:r>
              <a:rPr lang="hr-HR" sz="2300" noProof="0"/>
              <a:t>: hoće li tržište biti tehnički sposobno udovoljiti vašem zahtjevu? </a:t>
            </a:r>
          </a:p>
          <a:p>
            <a:pPr>
              <a:spcAft>
                <a:spcPts val="600"/>
              </a:spcAft>
            </a:pPr>
            <a:r>
              <a:rPr lang="hr-HR" sz="2300" b="1" noProof="0">
                <a:solidFill>
                  <a:schemeClr val="tx2"/>
                </a:solidFill>
              </a:rPr>
              <a:t>Tehnička inovacija / inovacija proizvoda: </a:t>
            </a:r>
            <a:r>
              <a:rPr lang="hr-HR" sz="2300" noProof="0"/>
              <a:t>očekuju li se bilo kakvi tehnološki napretci ili daljnji razvoj proizvoda/usluge? </a:t>
            </a:r>
          </a:p>
          <a:p>
            <a:pPr>
              <a:spcAft>
                <a:spcPts val="600"/>
              </a:spcAft>
            </a:pPr>
            <a:r>
              <a:rPr lang="hr-HR" sz="2300" b="1" noProof="0">
                <a:solidFill>
                  <a:schemeClr val="tx2"/>
                </a:solidFill>
              </a:rPr>
              <a:t>Tržišno natjecanje i kapacitet: </a:t>
            </a:r>
            <a:r>
              <a:rPr lang="hr-HR" sz="2300" noProof="0"/>
              <a:t>koliko će dobavljača isporučivati potrebno? </a:t>
            </a:r>
          </a:p>
          <a:p>
            <a:pPr>
              <a:spcAft>
                <a:spcPts val="600"/>
              </a:spcAft>
            </a:pPr>
            <a:r>
              <a:rPr lang="hr-HR" sz="2300" b="1" noProof="0">
                <a:solidFill>
                  <a:schemeClr val="tx2"/>
                </a:solidFill>
              </a:rPr>
              <a:t>Održivost: </a:t>
            </a:r>
            <a:r>
              <a:rPr lang="hr-HR" sz="2300" noProof="0"/>
              <a:t>mogu li dobavljači pružiti rješenja za pitanja održivosti?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6. modul: Uključivanje tržišta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/>
              <a:t>Priprema za uključivanje tržišta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hr-HR" noProof="0"/>
              <a:t>Provedite početnu analizu tržišta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PP Training colours">
      <a:dk1>
        <a:srgbClr val="484847"/>
      </a:dk1>
      <a:lt1>
        <a:sysClr val="window" lastClr="FFFFFF"/>
      </a:lt1>
      <a:dk2>
        <a:srgbClr val="008A88"/>
      </a:dk2>
      <a:lt2>
        <a:srgbClr val="EEECE1"/>
      </a:lt2>
      <a:accent1>
        <a:srgbClr val="1C665A"/>
      </a:accent1>
      <a:accent2>
        <a:srgbClr val="9BB51B"/>
      </a:accent2>
      <a:accent3>
        <a:srgbClr val="BBD828"/>
      </a:accent3>
      <a:accent4>
        <a:srgbClr val="D8E6B0"/>
      </a:accent4>
      <a:accent5>
        <a:srgbClr val="31859B"/>
      </a:accent5>
      <a:accent6>
        <a:srgbClr val="AFC63A"/>
      </a:accent6>
      <a:hlink>
        <a:srgbClr val="366092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99D9FD22EAD468925E3B81BE643C5" ma:contentTypeVersion="4" ma:contentTypeDescription="Create a new document." ma:contentTypeScope="" ma:versionID="f1fa2e91d67e02d155e1ba56ca5cd53b">
  <xsd:schema xmlns:xsd="http://www.w3.org/2001/XMLSchema" xmlns:xs="http://www.w3.org/2001/XMLSchema" xmlns:p="http://schemas.microsoft.com/office/2006/metadata/properties" xmlns:ns2="27d4c0ac-778f-470b-b8cf-062d08f91080" xmlns:ns3="6fbbc0bb-c52a-4ae3-8684-c2513aa09430" targetNamespace="http://schemas.microsoft.com/office/2006/metadata/properties" ma:root="true" ma:fieldsID="3be47c274433941bf0240498bb3ac95c" ns2:_="" ns3:_="">
    <xsd:import namespace="27d4c0ac-778f-470b-b8cf-062d08f91080"/>
    <xsd:import namespace="6fbbc0bb-c52a-4ae3-8684-c2513aa09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4c0ac-778f-470b-b8cf-062d08f910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bbc0bb-c52a-4ae3-8684-c2513aa09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0AF93E-E30E-46AB-84C6-744ABBD8C197}"/>
</file>

<file path=customXml/itemProps2.xml><?xml version="1.0" encoding="utf-8"?>
<ds:datastoreItem xmlns:ds="http://schemas.openxmlformats.org/officeDocument/2006/customXml" ds:itemID="{4CD6A0A8-E7DF-443B-A86B-6BD1CE7FE9CF}"/>
</file>

<file path=customXml/itemProps3.xml><?xml version="1.0" encoding="utf-8"?>
<ds:datastoreItem xmlns:ds="http://schemas.openxmlformats.org/officeDocument/2006/customXml" ds:itemID="{DB42EF59-F7C9-4ABD-BB5B-3CAFB38F371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On-screen Show (4:3)</PresentationFormat>
  <Paragraphs>241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Meiryo UI</vt:lpstr>
      <vt:lpstr>Arial</vt:lpstr>
      <vt:lpstr>Calibri</vt:lpstr>
      <vt:lpstr>Office Theme</vt:lpstr>
      <vt:lpstr>Priručnik za osposobljavanje za zelenu javnu nabavu 6. Uključivanje tržišta</vt:lpstr>
      <vt:lpstr>Priručnik za osposobljavanje za zelenu javnu nabavu</vt:lpstr>
      <vt:lpstr>Sadržaj 6. modula</vt:lpstr>
      <vt:lpstr>Što je uključivanje tržišta?</vt:lpstr>
      <vt:lpstr>Zašto uključiti tržište?</vt:lpstr>
      <vt:lpstr>Pravni okvir za uključivanje tržišta</vt:lpstr>
      <vt:lpstr>Pravni okvir za uključivanje tržišta</vt:lpstr>
      <vt:lpstr>Priprema za uključivanje tržišta</vt:lpstr>
      <vt:lpstr>Priprema za uključivanje tržišta</vt:lpstr>
      <vt:lpstr>Priprema za uključivanje tržišta</vt:lpstr>
      <vt:lpstr>Priprema za uključivanje tržišta</vt:lpstr>
      <vt:lpstr>Kako uključiti tržište</vt:lpstr>
      <vt:lpstr>Kako uključiti tržište</vt:lpstr>
      <vt:lpstr>Kako uključiti tržište</vt:lpstr>
      <vt:lpstr>Kako uključiti tržište</vt:lpstr>
      <vt:lpstr>Kako uključiti tržište</vt:lpstr>
      <vt:lpstr>Kako uključiti tržište</vt:lpstr>
      <vt:lpstr>Kako uključiti tržište</vt:lpstr>
      <vt:lpstr>Kako uključiti tržište</vt:lpstr>
      <vt:lpstr>Upravljanje rizicima</vt:lpstr>
      <vt:lpstr>Upravljanje rizicima</vt:lpstr>
      <vt:lpstr>Dodatne smjernice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2019-03-13T11:49:13Z</dcterms:created>
  <dcterms:modified xsi:type="dcterms:W3CDTF">2019-04-10T15:26:50Z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0x01010009C99D9FD22EAD468925E3B81BE643C5</vt:lpwstr>
  </property>
</Properties>
</file>