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2"/>
  </p:notesMasterIdLst>
  <p:handoutMasterIdLst>
    <p:handoutMasterId r:id="rId23"/>
  </p:handoutMasterIdLst>
  <p:sldIdLst>
    <p:sldId id="256" r:id="rId2"/>
    <p:sldId id="300" r:id="rId3"/>
    <p:sldId id="274" r:id="rId4"/>
    <p:sldId id="320" r:id="rId5"/>
    <p:sldId id="321" r:id="rId6"/>
    <p:sldId id="322" r:id="rId7"/>
    <p:sldId id="323" r:id="rId8"/>
    <p:sldId id="325" r:id="rId9"/>
    <p:sldId id="326" r:id="rId10"/>
    <p:sldId id="329" r:id="rId11"/>
    <p:sldId id="333" r:id="rId12"/>
    <p:sldId id="330" r:id="rId13"/>
    <p:sldId id="335" r:id="rId14"/>
    <p:sldId id="336" r:id="rId15"/>
    <p:sldId id="331" r:id="rId16"/>
    <p:sldId id="334" r:id="rId17"/>
    <p:sldId id="332" r:id="rId18"/>
    <p:sldId id="338" r:id="rId19"/>
    <p:sldId id="342" r:id="rId20"/>
    <p:sldId id="324" r:id="rId21"/>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847"/>
    <a:srgbClr val="FFFFFF"/>
    <a:srgbClr val="BBD828"/>
    <a:srgbClr val="9BB51B"/>
    <a:srgbClr val="7F7F7F"/>
    <a:srgbClr val="F2F2F2"/>
    <a:srgbClr val="DBDBDA"/>
    <a:srgbClr val="008A88"/>
    <a:srgbClr val="DDD9C3"/>
    <a:srgbClr val="9EEA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5744" autoAdjust="0"/>
  </p:normalViewPr>
  <p:slideViewPr>
    <p:cSldViewPr>
      <p:cViewPr varScale="1">
        <p:scale>
          <a:sx n="86" d="100"/>
          <a:sy n="86" d="100"/>
        </p:scale>
        <p:origin x="1932" y="90"/>
      </p:cViewPr>
      <p:guideLst>
        <p:guide orient="horz" pos="2160"/>
        <p:guide pos="2880"/>
      </p:guideLst>
    </p:cSldViewPr>
  </p:slideViewPr>
  <p:outlineViewPr>
    <p:cViewPr>
      <p:scale>
        <a:sx n="33" d="100"/>
        <a:sy n="33" d="100"/>
      </p:scale>
      <p:origin x="0" y="11502"/>
    </p:cViewPr>
  </p:outlineViewPr>
  <p:notesTextViewPr>
    <p:cViewPr>
      <p:scale>
        <a:sx n="100" d="100"/>
        <a:sy n="100" d="100"/>
      </p:scale>
      <p:origin x="0" y="0"/>
    </p:cViewPr>
  </p:notesTextViewPr>
  <p:notesViewPr>
    <p:cSldViewPr>
      <p:cViewPr varScale="1">
        <p:scale>
          <a:sx n="79" d="100"/>
          <a:sy n="79" d="100"/>
        </p:scale>
        <p:origin x="-204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695049-C8A4-4B42-9EA8-FDEB6DAD92DE}" type="datetimeFigureOut">
              <a:rPr lang="en-IE" smtClean="0"/>
              <a:pPr/>
              <a:t>29/11/2019</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EEF89D-39EE-42B2-A0B0-6100E5637B4E}" type="slidenum">
              <a:rPr lang="en-IE" smtClean="0"/>
              <a:pPr/>
              <a:t>‹#›</a:t>
            </a:fld>
            <a:endParaRPr lang="en-IE"/>
          </a:p>
        </p:txBody>
      </p:sp>
    </p:spTree>
    <p:extLst>
      <p:ext uri="{BB962C8B-B14F-4D97-AF65-F5344CB8AC3E}">
        <p14:creationId xmlns:p14="http://schemas.microsoft.com/office/powerpoint/2010/main" val="3291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AF5ACA-E06C-4B03-8FD7-3D0508624978}" type="datetimeFigureOut">
              <a:rPr lang="en-IE" smtClean="0"/>
              <a:pPr/>
              <a:t>29/11/2019</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45C34-7ABA-4084-B4AD-6675A8C16980}" type="slidenum">
              <a:rPr lang="en-IE" smtClean="0"/>
              <a:pPr/>
              <a:t>‹#›</a:t>
            </a:fld>
            <a:endParaRPr lang="en-IE"/>
          </a:p>
        </p:txBody>
      </p:sp>
    </p:spTree>
    <p:extLst>
      <p:ext uri="{BB962C8B-B14F-4D97-AF65-F5344CB8AC3E}">
        <p14:creationId xmlns:p14="http://schemas.microsoft.com/office/powerpoint/2010/main" val="70506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a:t>
            </a:fld>
            <a:endParaRPr lang="en-IE"/>
          </a:p>
        </p:txBody>
      </p:sp>
    </p:spTree>
    <p:extLst>
      <p:ext uri="{BB962C8B-B14F-4D97-AF65-F5344CB8AC3E}">
        <p14:creationId xmlns:p14="http://schemas.microsoft.com/office/powerpoint/2010/main" val="1422773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10</a:t>
            </a:fld>
            <a:endParaRPr lang="en-IE"/>
          </a:p>
        </p:txBody>
      </p:sp>
    </p:spTree>
    <p:extLst>
      <p:ext uri="{BB962C8B-B14F-4D97-AF65-F5344CB8AC3E}">
        <p14:creationId xmlns:p14="http://schemas.microsoft.com/office/powerpoint/2010/main" val="4122784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11</a:t>
            </a:fld>
            <a:endParaRPr lang="en-IE"/>
          </a:p>
        </p:txBody>
      </p:sp>
    </p:spTree>
    <p:extLst>
      <p:ext uri="{BB962C8B-B14F-4D97-AF65-F5344CB8AC3E}">
        <p14:creationId xmlns:p14="http://schemas.microsoft.com/office/powerpoint/2010/main" val="2457646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12</a:t>
            </a:fld>
            <a:endParaRPr lang="en-IE"/>
          </a:p>
        </p:txBody>
      </p:sp>
    </p:spTree>
    <p:extLst>
      <p:ext uri="{BB962C8B-B14F-4D97-AF65-F5344CB8AC3E}">
        <p14:creationId xmlns:p14="http://schemas.microsoft.com/office/powerpoint/2010/main" val="1913810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13</a:t>
            </a:fld>
            <a:endParaRPr lang="en-IE"/>
          </a:p>
        </p:txBody>
      </p:sp>
    </p:spTree>
    <p:extLst>
      <p:ext uri="{BB962C8B-B14F-4D97-AF65-F5344CB8AC3E}">
        <p14:creationId xmlns:p14="http://schemas.microsoft.com/office/powerpoint/2010/main" val="641288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14</a:t>
            </a:fld>
            <a:endParaRPr lang="en-IE"/>
          </a:p>
        </p:txBody>
      </p:sp>
    </p:spTree>
    <p:extLst>
      <p:ext uri="{BB962C8B-B14F-4D97-AF65-F5344CB8AC3E}">
        <p14:creationId xmlns:p14="http://schemas.microsoft.com/office/powerpoint/2010/main" val="2294883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15</a:t>
            </a:fld>
            <a:endParaRPr lang="en-IE"/>
          </a:p>
        </p:txBody>
      </p:sp>
    </p:spTree>
    <p:extLst>
      <p:ext uri="{BB962C8B-B14F-4D97-AF65-F5344CB8AC3E}">
        <p14:creationId xmlns:p14="http://schemas.microsoft.com/office/powerpoint/2010/main" val="2358399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16</a:t>
            </a:fld>
            <a:endParaRPr lang="en-IE"/>
          </a:p>
        </p:txBody>
      </p:sp>
    </p:spTree>
    <p:extLst>
      <p:ext uri="{BB962C8B-B14F-4D97-AF65-F5344CB8AC3E}">
        <p14:creationId xmlns:p14="http://schemas.microsoft.com/office/powerpoint/2010/main" val="720725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17</a:t>
            </a:fld>
            <a:endParaRPr lang="en-IE"/>
          </a:p>
        </p:txBody>
      </p:sp>
    </p:spTree>
    <p:extLst>
      <p:ext uri="{BB962C8B-B14F-4D97-AF65-F5344CB8AC3E}">
        <p14:creationId xmlns:p14="http://schemas.microsoft.com/office/powerpoint/2010/main" val="1138270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5FF45C34-7ABA-4084-B4AD-6675A8C16980}" type="slidenum">
              <a:rPr lang="en-IE" smtClean="0"/>
              <a:pPr/>
              <a:t>20</a:t>
            </a:fld>
            <a:endParaRPr lang="en-IE"/>
          </a:p>
        </p:txBody>
      </p:sp>
    </p:spTree>
    <p:extLst>
      <p:ext uri="{BB962C8B-B14F-4D97-AF65-F5344CB8AC3E}">
        <p14:creationId xmlns:p14="http://schemas.microsoft.com/office/powerpoint/2010/main" val="409891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5FF45C34-7ABA-4084-B4AD-6675A8C16980}" type="slidenum">
              <a:rPr lang="en-IE" smtClean="0"/>
              <a:pPr/>
              <a:t>2</a:t>
            </a:fld>
            <a:endParaRPr lang="en-IE"/>
          </a:p>
        </p:txBody>
      </p:sp>
    </p:spTree>
    <p:extLst>
      <p:ext uri="{BB962C8B-B14F-4D97-AF65-F5344CB8AC3E}">
        <p14:creationId xmlns:p14="http://schemas.microsoft.com/office/powerpoint/2010/main" val="2994145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3</a:t>
            </a:fld>
            <a:endParaRPr lang="en-IE"/>
          </a:p>
        </p:txBody>
      </p:sp>
    </p:spTree>
    <p:extLst>
      <p:ext uri="{BB962C8B-B14F-4D97-AF65-F5344CB8AC3E}">
        <p14:creationId xmlns:p14="http://schemas.microsoft.com/office/powerpoint/2010/main" val="50498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4</a:t>
            </a:fld>
            <a:endParaRPr lang="en-IE"/>
          </a:p>
        </p:txBody>
      </p:sp>
    </p:spTree>
    <p:extLst>
      <p:ext uri="{BB962C8B-B14F-4D97-AF65-F5344CB8AC3E}">
        <p14:creationId xmlns:p14="http://schemas.microsoft.com/office/powerpoint/2010/main" val="330309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5</a:t>
            </a:fld>
            <a:endParaRPr lang="en-IE"/>
          </a:p>
        </p:txBody>
      </p:sp>
    </p:spTree>
    <p:extLst>
      <p:ext uri="{BB962C8B-B14F-4D97-AF65-F5344CB8AC3E}">
        <p14:creationId xmlns:p14="http://schemas.microsoft.com/office/powerpoint/2010/main" val="4216704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6</a:t>
            </a:fld>
            <a:endParaRPr lang="en-IE"/>
          </a:p>
        </p:txBody>
      </p:sp>
    </p:spTree>
    <p:extLst>
      <p:ext uri="{BB962C8B-B14F-4D97-AF65-F5344CB8AC3E}">
        <p14:creationId xmlns:p14="http://schemas.microsoft.com/office/powerpoint/2010/main" val="967164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7</a:t>
            </a:fld>
            <a:endParaRPr lang="en-IE"/>
          </a:p>
        </p:txBody>
      </p:sp>
    </p:spTree>
    <p:extLst>
      <p:ext uri="{BB962C8B-B14F-4D97-AF65-F5344CB8AC3E}">
        <p14:creationId xmlns:p14="http://schemas.microsoft.com/office/powerpoint/2010/main" val="403159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8</a:t>
            </a:fld>
            <a:endParaRPr lang="en-IE"/>
          </a:p>
        </p:txBody>
      </p:sp>
    </p:spTree>
    <p:extLst>
      <p:ext uri="{BB962C8B-B14F-4D97-AF65-F5344CB8AC3E}">
        <p14:creationId xmlns:p14="http://schemas.microsoft.com/office/powerpoint/2010/main" val="31523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F45C34-7ABA-4084-B4AD-6675A8C16980}" type="slidenum">
              <a:rPr lang="en-IE" smtClean="0"/>
              <a:pPr/>
              <a:t>9</a:t>
            </a:fld>
            <a:endParaRPr lang="en-IE"/>
          </a:p>
        </p:txBody>
      </p:sp>
    </p:spTree>
    <p:extLst>
      <p:ext uri="{BB962C8B-B14F-4D97-AF65-F5344CB8AC3E}">
        <p14:creationId xmlns:p14="http://schemas.microsoft.com/office/powerpoint/2010/main" val="1506002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test.png"/>
          <p:cNvPicPr>
            <a:picLocks noChangeAspect="1"/>
          </p:cNvPicPr>
          <p:nvPr userDrawn="1"/>
        </p:nvPicPr>
        <p:blipFill>
          <a:blip r:embed="rId2" cstate="email">
            <a:lum contrast="10000"/>
          </a:blip>
          <a:srcRect/>
          <a:stretch>
            <a:fillRect/>
          </a:stretch>
        </p:blipFill>
        <p:spPr>
          <a:xfrm flipH="1" flipV="1">
            <a:off x="0" y="1124743"/>
            <a:ext cx="9144000" cy="1656184"/>
          </a:xfrm>
          <a:prstGeom prst="rect">
            <a:avLst/>
          </a:prstGeom>
          <a:ln w="12700">
            <a:solidFill>
              <a:srgbClr val="FFFFFF"/>
            </a:solidFill>
          </a:ln>
        </p:spPr>
      </p:pic>
      <p:pic>
        <p:nvPicPr>
          <p:cNvPr id="12" name="Picture 11" descr="test.png"/>
          <p:cNvPicPr>
            <a:picLocks noChangeAspect="1"/>
          </p:cNvPicPr>
          <p:nvPr userDrawn="1"/>
        </p:nvPicPr>
        <p:blipFill>
          <a:blip r:embed="rId3" cstate="email">
            <a:duotone>
              <a:prstClr val="black"/>
              <a:srgbClr val="00B050">
                <a:tint val="45000"/>
                <a:satMod val="400000"/>
              </a:srgbClr>
            </a:duotone>
          </a:blip>
          <a:srcRect/>
          <a:stretch>
            <a:fillRect/>
          </a:stretch>
        </p:blipFill>
        <p:spPr>
          <a:xfrm rot="10800000" flipH="1" flipV="1">
            <a:off x="-1" y="2708921"/>
            <a:ext cx="9144001" cy="1296143"/>
          </a:xfrm>
          <a:prstGeom prst="rect">
            <a:avLst/>
          </a:prstGeom>
          <a:ln w="12700">
            <a:solidFill>
              <a:schemeClr val="bg1"/>
            </a:solidFill>
          </a:ln>
        </p:spPr>
      </p:pic>
      <p:sp>
        <p:nvSpPr>
          <p:cNvPr id="2" name="Title 1"/>
          <p:cNvSpPr>
            <a:spLocks noGrp="1"/>
          </p:cNvSpPr>
          <p:nvPr>
            <p:ph type="ctrTitle"/>
          </p:nvPr>
        </p:nvSpPr>
        <p:spPr>
          <a:xfrm>
            <a:off x="0" y="2708920"/>
            <a:ext cx="9144000" cy="1254001"/>
          </a:xfrm>
          <a:noFill/>
          <a:ln w="9525">
            <a:solidFill>
              <a:schemeClr val="bg1"/>
            </a:solidFill>
          </a:ln>
        </p:spPr>
        <p:txBody>
          <a:bodyPr/>
          <a:lstStyle>
            <a:lvl1pPr algn="ctr">
              <a:defRPr>
                <a:solidFill>
                  <a:schemeClr val="bg1"/>
                </a:solidFill>
                <a:latin typeface="Meiryo UI" pitchFamily="34" charset="-128"/>
                <a:ea typeface="Meiryo UI" pitchFamily="34" charset="-128"/>
                <a:cs typeface="Meiryo UI" pitchFamily="34" charset="-128"/>
              </a:defRPr>
            </a:lvl1pPr>
          </a:lstStyle>
          <a:p>
            <a:r>
              <a:rPr lang="en-US" dirty="0"/>
              <a:t>Click to edit Master title style</a:t>
            </a:r>
            <a:endParaRPr lang="en-IE" dirty="0"/>
          </a:p>
        </p:txBody>
      </p:sp>
      <p:sp>
        <p:nvSpPr>
          <p:cNvPr id="4" name="Date Placeholder 3"/>
          <p:cNvSpPr>
            <a:spLocks noGrp="1"/>
          </p:cNvSpPr>
          <p:nvPr>
            <p:ph type="dt" sz="half" idx="10"/>
          </p:nvPr>
        </p:nvSpPr>
        <p:spPr/>
        <p:txBody>
          <a:bodyPr/>
          <a:lstStyle/>
          <a:p>
            <a:fld id="{80B3EB7A-6AC4-464F-B12E-DAD797DD5BFA}" type="datetime1">
              <a:rPr lang="en-IE" smtClean="0"/>
              <a:pPr/>
              <a:t>29/11/2019</a:t>
            </a:fld>
            <a:endParaRPr lang="en-IE"/>
          </a:p>
        </p:txBody>
      </p:sp>
      <p:sp>
        <p:nvSpPr>
          <p:cNvPr id="5" name="Footer Placeholder 4"/>
          <p:cNvSpPr>
            <a:spLocks noGrp="1"/>
          </p:cNvSpPr>
          <p:nvPr>
            <p:ph type="ftr" sz="quarter" idx="11"/>
          </p:nvPr>
        </p:nvSpPr>
        <p:spPr/>
        <p:txBody>
          <a:bodyPr/>
          <a:lstStyle/>
          <a:p>
            <a:r>
              <a:rPr lang="en-IE"/>
              <a:t>Module name + number</a:t>
            </a:r>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pic>
        <p:nvPicPr>
          <p:cNvPr id="7" name="Picture 6" descr="g46424.png"/>
          <p:cNvPicPr>
            <a:picLocks noChangeAspect="1"/>
          </p:cNvPicPr>
          <p:nvPr userDrawn="1"/>
        </p:nvPicPr>
        <p:blipFill>
          <a:blip r:embed="rId4" cstate="email">
            <a:lum contrast="10000"/>
          </a:blip>
          <a:srcRect/>
          <a:stretch>
            <a:fillRect/>
          </a:stretch>
        </p:blipFill>
        <p:spPr>
          <a:xfrm flipH="1" flipV="1">
            <a:off x="0" y="3977680"/>
            <a:ext cx="9144000" cy="2880320"/>
          </a:xfrm>
          <a:prstGeom prst="rect">
            <a:avLst/>
          </a:prstGeom>
          <a:ln w="12700">
            <a:solidFill>
              <a:schemeClr val="bg1"/>
            </a:solidFill>
          </a:ln>
        </p:spPr>
      </p:pic>
      <p:pic>
        <p:nvPicPr>
          <p:cNvPr id="1027" name="Picture 3" descr="C:\Users\Graphic\Desktop\Buying-Green-Handbook-3rd-Edition-ONLINE-high-res JMH.png"/>
          <p:cNvPicPr>
            <a:picLocks noChangeAspect="1" noChangeArrowheads="1"/>
          </p:cNvPicPr>
          <p:nvPr userDrawn="1"/>
        </p:nvPicPr>
        <p:blipFill>
          <a:blip r:embed="rId5" cstate="email"/>
          <a:srcRect/>
          <a:stretch>
            <a:fillRect/>
          </a:stretch>
        </p:blipFill>
        <p:spPr bwMode="auto">
          <a:xfrm>
            <a:off x="2339926" y="4221088"/>
            <a:ext cx="4464149" cy="786003"/>
          </a:xfrm>
          <a:prstGeom prst="rect">
            <a:avLst/>
          </a:prstGeom>
          <a:noFill/>
        </p:spPr>
      </p:pic>
      <p:pic>
        <p:nvPicPr>
          <p:cNvPr id="1026" name="Picture 2" descr="I:\A-Sustainable Economy and Procurement\Projects\GPP training and training materials - 24220\1 - GPP Toolkit\Design templates\path13856.png"/>
          <p:cNvPicPr>
            <a:picLocks noChangeAspect="1" noChangeArrowheads="1"/>
          </p:cNvPicPr>
          <p:nvPr userDrawn="1"/>
        </p:nvPicPr>
        <p:blipFill>
          <a:blip r:embed="rId6" cstate="email"/>
          <a:srcRect/>
          <a:stretch>
            <a:fillRect/>
          </a:stretch>
        </p:blipFill>
        <p:spPr bwMode="auto">
          <a:xfrm>
            <a:off x="3733869" y="326640"/>
            <a:ext cx="1676262" cy="1158144"/>
          </a:xfrm>
          <a:prstGeom prst="rect">
            <a:avLst/>
          </a:prstGeom>
          <a:noFill/>
        </p:spPr>
      </p:pic>
      <p:pic>
        <p:nvPicPr>
          <p:cNvPr id="3" name="Picture 3" descr="I:\A-Sustainable Economy and Procurement\Projects\GPP training and training materials - 24220\1 - GPP Toolkit\Design templates\footer element.png"/>
          <p:cNvPicPr>
            <a:picLocks noChangeAspect="1" noChangeArrowheads="1"/>
          </p:cNvPicPr>
          <p:nvPr userDrawn="1"/>
        </p:nvPicPr>
        <p:blipFill>
          <a:blip r:embed="rId7" cstate="email"/>
          <a:srcRect/>
          <a:stretch>
            <a:fillRect/>
          </a:stretch>
        </p:blipFill>
        <p:spPr bwMode="auto">
          <a:xfrm>
            <a:off x="4212365" y="6315501"/>
            <a:ext cx="719269" cy="542499"/>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BB5558-8707-42F3-B9B6-FC80BF25BE10}" type="datetime1">
              <a:rPr lang="en-IE" smtClean="0"/>
              <a:pPr/>
              <a:t>29/11/2019</a:t>
            </a:fld>
            <a:endParaRPr lang="en-IE"/>
          </a:p>
        </p:txBody>
      </p:sp>
      <p:sp>
        <p:nvSpPr>
          <p:cNvPr id="6" name="Footer Placeholder 5"/>
          <p:cNvSpPr>
            <a:spLocks noGrp="1"/>
          </p:cNvSpPr>
          <p:nvPr>
            <p:ph type="ftr" sz="quarter" idx="11"/>
          </p:nvPr>
        </p:nvSpPr>
        <p:spPr/>
        <p:txBody>
          <a:bodyPr/>
          <a:lstStyle/>
          <a:p>
            <a:r>
              <a:rPr lang="en-IE"/>
              <a:t>Module name + number</a:t>
            </a:r>
          </a:p>
        </p:txBody>
      </p:sp>
      <p:sp>
        <p:nvSpPr>
          <p:cNvPr id="7" name="Slide Number Placeholder 6"/>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E88B7-7FAB-4415-BEAE-7D8009F33737}" type="datetime1">
              <a:rPr lang="en-IE" smtClean="0"/>
              <a:pPr/>
              <a:t>29/11/2019</a:t>
            </a:fld>
            <a:endParaRPr lang="en-IE"/>
          </a:p>
        </p:txBody>
      </p:sp>
      <p:sp>
        <p:nvSpPr>
          <p:cNvPr id="6" name="Footer Placeholder 5"/>
          <p:cNvSpPr>
            <a:spLocks noGrp="1"/>
          </p:cNvSpPr>
          <p:nvPr>
            <p:ph type="ftr" sz="quarter" idx="11"/>
          </p:nvPr>
        </p:nvSpPr>
        <p:spPr/>
        <p:txBody>
          <a:bodyPr/>
          <a:lstStyle/>
          <a:p>
            <a:r>
              <a:rPr lang="en-IE"/>
              <a:t>Module name + number</a:t>
            </a:r>
          </a:p>
        </p:txBody>
      </p:sp>
      <p:sp>
        <p:nvSpPr>
          <p:cNvPr id="7" name="Slide Number Placeholder 6"/>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27B1DB7D-D489-4E0B-A194-EC20980ED2B1}" type="datetime1">
              <a:rPr lang="en-IE" smtClean="0"/>
              <a:pPr/>
              <a:t>29/11/2019</a:t>
            </a:fld>
            <a:endParaRPr lang="en-IE"/>
          </a:p>
        </p:txBody>
      </p:sp>
      <p:sp>
        <p:nvSpPr>
          <p:cNvPr id="5" name="Footer Placeholder 4"/>
          <p:cNvSpPr>
            <a:spLocks noGrp="1"/>
          </p:cNvSpPr>
          <p:nvPr>
            <p:ph type="ftr" sz="quarter" idx="11"/>
          </p:nvPr>
        </p:nvSpPr>
        <p:spPr/>
        <p:txBody>
          <a:bodyPr/>
          <a:lstStyle/>
          <a:p>
            <a:r>
              <a:rPr lang="en-IE"/>
              <a:t>Module name + number</a:t>
            </a:r>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FF996D17-6C54-46FE-8696-F7DDA498E16B}" type="datetime1">
              <a:rPr lang="en-IE" smtClean="0"/>
              <a:pPr/>
              <a:t>29/11/2019</a:t>
            </a:fld>
            <a:endParaRPr lang="en-IE"/>
          </a:p>
        </p:txBody>
      </p:sp>
      <p:sp>
        <p:nvSpPr>
          <p:cNvPr id="5" name="Footer Placeholder 4"/>
          <p:cNvSpPr>
            <a:spLocks noGrp="1"/>
          </p:cNvSpPr>
          <p:nvPr>
            <p:ph type="ftr" sz="quarter" idx="11"/>
          </p:nvPr>
        </p:nvSpPr>
        <p:spPr/>
        <p:txBody>
          <a:bodyPr/>
          <a:lstStyle/>
          <a:p>
            <a:r>
              <a:rPr lang="en-IE"/>
              <a:t>Module name + number</a:t>
            </a:r>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4016" y="2648894"/>
            <a:ext cx="7772400" cy="720079"/>
          </a:xfrm>
        </p:spPr>
        <p:txBody>
          <a:bodyPr anchor="t"/>
          <a:lstStyle>
            <a:lvl1pPr algn="l">
              <a:defRPr sz="4000" b="1" cap="all" baseline="0">
                <a:solidFill>
                  <a:schemeClr val="tx2"/>
                </a:solidFill>
              </a:defRPr>
            </a:lvl1pPr>
          </a:lstStyle>
          <a:p>
            <a:r>
              <a:rPr lang="en-IE" dirty="0"/>
              <a:t>PRODUCT TYPE</a:t>
            </a:r>
          </a:p>
        </p:txBody>
      </p:sp>
      <p:sp>
        <p:nvSpPr>
          <p:cNvPr id="3" name="Text Placeholder 2"/>
          <p:cNvSpPr>
            <a:spLocks noGrp="1"/>
          </p:cNvSpPr>
          <p:nvPr>
            <p:ph type="body" idx="1" hasCustomPrompt="1"/>
          </p:nvPr>
        </p:nvSpPr>
        <p:spPr>
          <a:xfrm>
            <a:off x="544016" y="3368973"/>
            <a:ext cx="7772400" cy="564083"/>
          </a:xfrm>
        </p:spPr>
        <p:txBody>
          <a:bodyPr anchor="b">
            <a:noAutofit/>
          </a:bodyPr>
          <a:lstStyle>
            <a:lvl1pPr marL="0" indent="0">
              <a:buNone/>
              <a:defRPr sz="3200" i="1">
                <a:solidFill>
                  <a:srgbClr val="48484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Only for module 10</a:t>
            </a:r>
          </a:p>
        </p:txBody>
      </p:sp>
      <p:sp>
        <p:nvSpPr>
          <p:cNvPr id="4" name="Date Placeholder 3"/>
          <p:cNvSpPr>
            <a:spLocks noGrp="1"/>
          </p:cNvSpPr>
          <p:nvPr>
            <p:ph type="dt" sz="half" idx="10"/>
          </p:nvPr>
        </p:nvSpPr>
        <p:spPr/>
        <p:txBody>
          <a:bodyPr/>
          <a:lstStyle/>
          <a:p>
            <a:fld id="{CF9AED39-FABE-4C10-B109-733C66F6DE3C}" type="datetime1">
              <a:rPr lang="en-IE" smtClean="0"/>
              <a:pPr/>
              <a:t>29/11/2019</a:t>
            </a:fld>
            <a:endParaRPr lang="en-IE"/>
          </a:p>
        </p:txBody>
      </p:sp>
      <p:sp>
        <p:nvSpPr>
          <p:cNvPr id="5" name="Footer Placeholder 4"/>
          <p:cNvSpPr>
            <a:spLocks noGrp="1"/>
          </p:cNvSpPr>
          <p:nvPr>
            <p:ph type="ftr" sz="quarter" idx="11"/>
          </p:nvPr>
        </p:nvSpPr>
        <p:spPr/>
        <p:txBody>
          <a:bodyPr/>
          <a:lstStyle/>
          <a:p>
            <a:r>
              <a:rPr lang="en-IE"/>
              <a:t>Module name + number</a:t>
            </a:r>
          </a:p>
        </p:txBody>
      </p:sp>
      <p:pic>
        <p:nvPicPr>
          <p:cNvPr id="7" name="Picture 6" descr="test.png"/>
          <p:cNvPicPr>
            <a:picLocks noChangeAspect="1"/>
          </p:cNvPicPr>
          <p:nvPr userDrawn="1"/>
        </p:nvPicPr>
        <p:blipFill>
          <a:blip r:embed="rId2" cstate="email">
            <a:lum contrast="10000"/>
          </a:blip>
          <a:srcRect t="10900"/>
          <a:stretch>
            <a:fillRect/>
          </a:stretch>
        </p:blipFill>
        <p:spPr>
          <a:xfrm>
            <a:off x="36000" y="4137013"/>
            <a:ext cx="9000000" cy="2676363"/>
          </a:xfrm>
          <a:prstGeom prst="rtTriangle">
            <a:avLst/>
          </a:prstGeom>
          <a:ln w="19050">
            <a:solidFill>
              <a:schemeClr val="bg1"/>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003232" cy="4281339"/>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10"/>
          </p:nvPr>
        </p:nvSpPr>
        <p:spPr/>
        <p:txBody>
          <a:bodyPr/>
          <a:lstStyle/>
          <a:p>
            <a:fld id="{8EF7D476-C427-42CC-963D-516DE0B03F33}" type="datetime1">
              <a:rPr lang="en-IE" smtClean="0"/>
              <a:pPr/>
              <a:t>29/11/2019</a:t>
            </a:fld>
            <a:endParaRPr lang="en-IE" dirty="0"/>
          </a:p>
        </p:txBody>
      </p:sp>
      <p:sp>
        <p:nvSpPr>
          <p:cNvPr id="5" name="Footer Placeholder 4"/>
          <p:cNvSpPr>
            <a:spLocks noGrp="1"/>
          </p:cNvSpPr>
          <p:nvPr>
            <p:ph type="ftr" sz="quarter" idx="11"/>
          </p:nvPr>
        </p:nvSpPr>
        <p:spPr>
          <a:xfrm>
            <a:off x="2627784" y="6356350"/>
            <a:ext cx="4320480" cy="365125"/>
          </a:xfrm>
        </p:spPr>
        <p:txBody>
          <a:bodyPr/>
          <a:lstStyle/>
          <a:p>
            <a:r>
              <a:rPr lang="en-IE"/>
              <a:t>Module name + number</a:t>
            </a:r>
            <a:endParaRPr lang="en-IE" dirty="0"/>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pic>
        <p:nvPicPr>
          <p:cNvPr id="7" name="Picture 6" descr="g46424.png"/>
          <p:cNvPicPr>
            <a:picLocks noChangeAspect="1"/>
          </p:cNvPicPr>
          <p:nvPr userDrawn="1"/>
        </p:nvPicPr>
        <p:blipFill>
          <a:blip r:embed="rId2" cstate="email">
            <a:lum contrast="10000"/>
          </a:blip>
          <a:srcRect/>
          <a:stretch>
            <a:fillRect/>
          </a:stretch>
        </p:blipFill>
        <p:spPr>
          <a:xfrm rot="5400000">
            <a:off x="5416204" y="3143236"/>
            <a:ext cx="6804000" cy="571528"/>
          </a:xfrm>
          <a:prstGeom prst="rect">
            <a:avLst/>
          </a:prstGeom>
          <a:ln w="19050">
            <a:solidFill>
              <a:schemeClr val="bg1"/>
            </a:solidFill>
          </a:ln>
        </p:spPr>
      </p:pic>
      <p:pic>
        <p:nvPicPr>
          <p:cNvPr id="8" name="Picture 7" descr="test.png"/>
          <p:cNvPicPr>
            <a:picLocks noChangeAspect="1"/>
          </p:cNvPicPr>
          <p:nvPr userDrawn="1"/>
        </p:nvPicPr>
        <p:blipFill>
          <a:blip r:embed="rId3" cstate="email">
            <a:lum contrast="10000"/>
          </a:blip>
          <a:srcRect/>
          <a:stretch>
            <a:fillRect/>
          </a:stretch>
        </p:blipFill>
        <p:spPr>
          <a:xfrm>
            <a:off x="36000" y="6064060"/>
            <a:ext cx="2519776" cy="749315"/>
          </a:xfrm>
          <a:prstGeom prst="rtTriangle">
            <a:avLst/>
          </a:prstGeom>
          <a:ln w="19050">
            <a:solidFill>
              <a:schemeClr val="bg1"/>
            </a:solidFill>
          </a:ln>
        </p:spPr>
      </p:pic>
      <p:sp>
        <p:nvSpPr>
          <p:cNvPr id="12" name="Title 1"/>
          <p:cNvSpPr>
            <a:spLocks noGrp="1"/>
          </p:cNvSpPr>
          <p:nvPr>
            <p:ph type="title"/>
          </p:nvPr>
        </p:nvSpPr>
        <p:spPr>
          <a:xfrm>
            <a:off x="457200" y="274638"/>
            <a:ext cx="8003232" cy="850106"/>
          </a:xfrm>
        </p:spPr>
        <p:txBody>
          <a:bodyPr>
            <a:noAutofit/>
          </a:bodyPr>
          <a:lstStyle>
            <a:lvl1pPr algn="l">
              <a:defRPr sz="3200">
                <a:solidFill>
                  <a:schemeClr val="tx2"/>
                </a:solidFill>
              </a:defRPr>
            </a:lvl1pPr>
          </a:lstStyle>
          <a:p>
            <a:r>
              <a:rPr lang="en-US" dirty="0"/>
              <a:t>Click to edit Master title style</a:t>
            </a:r>
            <a:endParaRPr lang="en-IE" dirty="0"/>
          </a:p>
        </p:txBody>
      </p:sp>
      <p:sp>
        <p:nvSpPr>
          <p:cNvPr id="13" name="Text Placeholder 10"/>
          <p:cNvSpPr>
            <a:spLocks noGrp="1"/>
          </p:cNvSpPr>
          <p:nvPr>
            <p:ph type="body" sz="quarter" idx="13"/>
          </p:nvPr>
        </p:nvSpPr>
        <p:spPr>
          <a:xfrm>
            <a:off x="457200" y="1125538"/>
            <a:ext cx="7992119" cy="575270"/>
          </a:xfrm>
        </p:spPr>
        <p:txBody>
          <a:bodyPr>
            <a:noAutofit/>
          </a:bodyPr>
          <a:lstStyle>
            <a:lvl1pPr>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4" name="Straight Connector 13"/>
          <p:cNvCxnSpPr/>
          <p:nvPr userDrawn="1"/>
        </p:nvCxnSpPr>
        <p:spPr>
          <a:xfrm>
            <a:off x="467544" y="1052736"/>
            <a:ext cx="795250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descr="test.png"/>
          <p:cNvPicPr>
            <a:picLocks noChangeAspect="1"/>
          </p:cNvPicPr>
          <p:nvPr userDrawn="1"/>
        </p:nvPicPr>
        <p:blipFill>
          <a:blip r:embed="rId4" cstate="email"/>
          <a:srcRect/>
          <a:stretch>
            <a:fillRect/>
          </a:stretch>
        </p:blipFill>
        <p:spPr>
          <a:xfrm>
            <a:off x="2627784" y="6741368"/>
            <a:ext cx="4356000" cy="5074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4114800" cy="4281339"/>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10"/>
          </p:nvPr>
        </p:nvSpPr>
        <p:spPr/>
        <p:txBody>
          <a:bodyPr/>
          <a:lstStyle/>
          <a:p>
            <a:fld id="{D73C80A7-644D-495E-8764-96A40D5F620E}" type="datetime1">
              <a:rPr lang="en-IE" smtClean="0"/>
              <a:pPr/>
              <a:t>29/11/2019</a:t>
            </a:fld>
            <a:endParaRPr lang="en-IE" dirty="0"/>
          </a:p>
        </p:txBody>
      </p:sp>
      <p:sp>
        <p:nvSpPr>
          <p:cNvPr id="5" name="Footer Placeholder 4"/>
          <p:cNvSpPr>
            <a:spLocks noGrp="1"/>
          </p:cNvSpPr>
          <p:nvPr>
            <p:ph type="ftr" sz="quarter" idx="11"/>
          </p:nvPr>
        </p:nvSpPr>
        <p:spPr>
          <a:xfrm>
            <a:off x="2627784" y="6356350"/>
            <a:ext cx="4320480" cy="365125"/>
          </a:xfrm>
        </p:spPr>
        <p:txBody>
          <a:bodyPr/>
          <a:lstStyle/>
          <a:p>
            <a:r>
              <a:rPr lang="en-IE"/>
              <a:t>Module name + number</a:t>
            </a:r>
            <a:endParaRPr lang="en-IE" dirty="0"/>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pic>
        <p:nvPicPr>
          <p:cNvPr id="7" name="Picture 6" descr="g46424.png"/>
          <p:cNvPicPr>
            <a:picLocks noChangeAspect="1"/>
          </p:cNvPicPr>
          <p:nvPr userDrawn="1"/>
        </p:nvPicPr>
        <p:blipFill>
          <a:blip r:embed="rId2" cstate="email">
            <a:lum contrast="10000"/>
          </a:blip>
          <a:srcRect/>
          <a:stretch>
            <a:fillRect/>
          </a:stretch>
        </p:blipFill>
        <p:spPr>
          <a:xfrm rot="5400000">
            <a:off x="5416204" y="3143236"/>
            <a:ext cx="6804000" cy="571528"/>
          </a:xfrm>
          <a:prstGeom prst="rect">
            <a:avLst/>
          </a:prstGeom>
          <a:ln w="19050">
            <a:solidFill>
              <a:schemeClr val="bg1"/>
            </a:solidFill>
          </a:ln>
        </p:spPr>
      </p:pic>
      <p:pic>
        <p:nvPicPr>
          <p:cNvPr id="8" name="Picture 7" descr="test.png"/>
          <p:cNvPicPr>
            <a:picLocks noChangeAspect="1"/>
          </p:cNvPicPr>
          <p:nvPr userDrawn="1"/>
        </p:nvPicPr>
        <p:blipFill>
          <a:blip r:embed="rId3" cstate="email">
            <a:lum contrast="10000"/>
          </a:blip>
          <a:srcRect/>
          <a:stretch>
            <a:fillRect/>
          </a:stretch>
        </p:blipFill>
        <p:spPr>
          <a:xfrm>
            <a:off x="36000" y="6064060"/>
            <a:ext cx="2519776" cy="749315"/>
          </a:xfrm>
          <a:prstGeom prst="rtTriangle">
            <a:avLst/>
          </a:prstGeom>
          <a:ln w="19050">
            <a:solidFill>
              <a:schemeClr val="bg1"/>
            </a:solidFill>
          </a:ln>
        </p:spPr>
      </p:pic>
      <p:sp>
        <p:nvSpPr>
          <p:cNvPr id="12" name="Title 1"/>
          <p:cNvSpPr>
            <a:spLocks noGrp="1"/>
          </p:cNvSpPr>
          <p:nvPr>
            <p:ph type="title"/>
          </p:nvPr>
        </p:nvSpPr>
        <p:spPr>
          <a:xfrm>
            <a:off x="457200" y="274638"/>
            <a:ext cx="8003232" cy="850106"/>
          </a:xfrm>
        </p:spPr>
        <p:txBody>
          <a:bodyPr>
            <a:noAutofit/>
          </a:bodyPr>
          <a:lstStyle>
            <a:lvl1pPr algn="l">
              <a:defRPr sz="3200">
                <a:solidFill>
                  <a:schemeClr val="tx2"/>
                </a:solidFill>
              </a:defRPr>
            </a:lvl1pPr>
          </a:lstStyle>
          <a:p>
            <a:r>
              <a:rPr lang="en-US" dirty="0"/>
              <a:t>Click to edit Master title style</a:t>
            </a:r>
            <a:endParaRPr lang="en-IE" dirty="0"/>
          </a:p>
        </p:txBody>
      </p:sp>
      <p:sp>
        <p:nvSpPr>
          <p:cNvPr id="13" name="Text Placeholder 10"/>
          <p:cNvSpPr>
            <a:spLocks noGrp="1"/>
          </p:cNvSpPr>
          <p:nvPr>
            <p:ph type="body" sz="quarter" idx="13"/>
          </p:nvPr>
        </p:nvSpPr>
        <p:spPr>
          <a:xfrm>
            <a:off x="457200" y="1125538"/>
            <a:ext cx="7992119" cy="575270"/>
          </a:xfrm>
        </p:spPr>
        <p:txBody>
          <a:bodyPr>
            <a:noAutofit/>
          </a:bodyPr>
          <a:lstStyle>
            <a:lvl1pPr>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4" name="Straight Connector 13"/>
          <p:cNvCxnSpPr/>
          <p:nvPr userDrawn="1"/>
        </p:nvCxnSpPr>
        <p:spPr>
          <a:xfrm>
            <a:off x="467544" y="1052736"/>
            <a:ext cx="795250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descr="test.png"/>
          <p:cNvPicPr>
            <a:picLocks noChangeAspect="1"/>
          </p:cNvPicPr>
          <p:nvPr userDrawn="1"/>
        </p:nvPicPr>
        <p:blipFill>
          <a:blip r:embed="rId4" cstate="email"/>
          <a:srcRect/>
          <a:stretch>
            <a:fillRect/>
          </a:stretch>
        </p:blipFill>
        <p:spPr>
          <a:xfrm>
            <a:off x="2627784" y="6741368"/>
            <a:ext cx="4356000" cy="50747"/>
          </a:xfrm>
          <a:prstGeom prst="rect">
            <a:avLst/>
          </a:prstGeom>
          <a:noFill/>
          <a:ln>
            <a:noFill/>
          </a:ln>
        </p:spPr>
      </p:pic>
      <p:sp>
        <p:nvSpPr>
          <p:cNvPr id="16" name="Text Placeholder 2"/>
          <p:cNvSpPr>
            <a:spLocks noGrp="1"/>
          </p:cNvSpPr>
          <p:nvPr>
            <p:ph type="body" idx="14" hasCustomPrompt="1"/>
          </p:nvPr>
        </p:nvSpPr>
        <p:spPr>
          <a:xfrm>
            <a:off x="4644008" y="1853134"/>
            <a:ext cx="3814926" cy="639762"/>
          </a:xfrm>
          <a:solidFill>
            <a:schemeClr val="accent4">
              <a:lumMod val="60000"/>
              <a:lumOff val="40000"/>
            </a:schemeClr>
          </a:solidFill>
        </p:spPr>
        <p:txBody>
          <a:bodyPr anchor="b"/>
          <a:lstStyle>
            <a:lvl1pPr marL="92075"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Emphasis box</a:t>
            </a:r>
          </a:p>
        </p:txBody>
      </p:sp>
      <p:sp>
        <p:nvSpPr>
          <p:cNvPr id="17" name="Content Placeholder 3"/>
          <p:cNvSpPr>
            <a:spLocks noGrp="1"/>
          </p:cNvSpPr>
          <p:nvPr>
            <p:ph sz="half" idx="2"/>
          </p:nvPr>
        </p:nvSpPr>
        <p:spPr>
          <a:xfrm>
            <a:off x="4644008" y="2492896"/>
            <a:ext cx="3814926" cy="3672408"/>
          </a:xfrm>
          <a:solidFill>
            <a:schemeClr val="accent4">
              <a:lumMod val="60000"/>
              <a:lumOff val="40000"/>
            </a:schemeClr>
          </a:solidFill>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90DCB4-0D4C-4F8A-BD45-EB9358823683}" type="datetime1">
              <a:rPr lang="en-IE" smtClean="0"/>
              <a:pPr/>
              <a:t>29/11/2019</a:t>
            </a:fld>
            <a:endParaRPr lang="en-IE"/>
          </a:p>
        </p:txBody>
      </p:sp>
      <p:sp>
        <p:nvSpPr>
          <p:cNvPr id="5" name="Footer Placeholder 4"/>
          <p:cNvSpPr>
            <a:spLocks noGrp="1"/>
          </p:cNvSpPr>
          <p:nvPr>
            <p:ph type="ftr" sz="quarter" idx="11"/>
          </p:nvPr>
        </p:nvSpPr>
        <p:spPr/>
        <p:txBody>
          <a:bodyPr/>
          <a:lstStyle>
            <a:lvl1pPr>
              <a:defRPr/>
            </a:lvl1pPr>
          </a:lstStyle>
          <a:p>
            <a:r>
              <a:rPr lang="en-IE"/>
              <a:t>Module name + number</a:t>
            </a:r>
            <a:endParaRPr lang="en-IE" dirty="0"/>
          </a:p>
        </p:txBody>
      </p:sp>
      <p:sp>
        <p:nvSpPr>
          <p:cNvPr id="6" name="Slide Number Placeholder 5"/>
          <p:cNvSpPr>
            <a:spLocks noGrp="1"/>
          </p:cNvSpPr>
          <p:nvPr>
            <p:ph type="sldNum" sz="quarter" idx="12"/>
          </p:nvPr>
        </p:nvSpPr>
        <p:spPr/>
        <p:txBody>
          <a:bodyPr/>
          <a:lstStyle/>
          <a:p>
            <a:fld id="{ABDDF610-95E4-4D46-B96C-4D9FBF39C128}" type="slidenum">
              <a:rPr lang="en-IE" smtClean="0"/>
              <a:pPr/>
              <a:t>‹#›</a:t>
            </a:fld>
            <a:endParaRPr lang="en-IE"/>
          </a:p>
        </p:txBody>
      </p:sp>
      <p:pic>
        <p:nvPicPr>
          <p:cNvPr id="7" name="Picture 6" descr="g46424.png"/>
          <p:cNvPicPr>
            <a:picLocks noChangeAspect="1"/>
          </p:cNvPicPr>
          <p:nvPr userDrawn="1"/>
        </p:nvPicPr>
        <p:blipFill>
          <a:blip r:embed="rId2" cstate="email">
            <a:lum contrast="10000"/>
          </a:blip>
          <a:srcRect/>
          <a:stretch>
            <a:fillRect/>
          </a:stretch>
        </p:blipFill>
        <p:spPr>
          <a:xfrm rot="5400000">
            <a:off x="5416204" y="3143236"/>
            <a:ext cx="6804000" cy="571528"/>
          </a:xfrm>
          <a:prstGeom prst="rect">
            <a:avLst/>
          </a:prstGeom>
          <a:ln w="19050">
            <a:solidFill>
              <a:schemeClr val="bg1"/>
            </a:solidFill>
          </a:ln>
        </p:spPr>
      </p:pic>
      <p:sp>
        <p:nvSpPr>
          <p:cNvPr id="14" name="Content Placeholder 2"/>
          <p:cNvSpPr>
            <a:spLocks noGrp="1"/>
          </p:cNvSpPr>
          <p:nvPr>
            <p:ph idx="1"/>
          </p:nvPr>
        </p:nvSpPr>
        <p:spPr>
          <a:xfrm>
            <a:off x="457200" y="1844824"/>
            <a:ext cx="8003232" cy="4281339"/>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15" name="Title 1"/>
          <p:cNvSpPr>
            <a:spLocks noGrp="1"/>
          </p:cNvSpPr>
          <p:nvPr>
            <p:ph type="title"/>
          </p:nvPr>
        </p:nvSpPr>
        <p:spPr>
          <a:xfrm>
            <a:off x="457200" y="274638"/>
            <a:ext cx="8003232" cy="850106"/>
          </a:xfrm>
        </p:spPr>
        <p:txBody>
          <a:bodyPr>
            <a:noAutofit/>
          </a:bodyPr>
          <a:lstStyle>
            <a:lvl1pPr algn="l">
              <a:defRPr sz="3200">
                <a:solidFill>
                  <a:schemeClr val="tx2"/>
                </a:solidFill>
              </a:defRPr>
            </a:lvl1pPr>
          </a:lstStyle>
          <a:p>
            <a:r>
              <a:rPr lang="en-US" dirty="0"/>
              <a:t>Click to edit Master title style</a:t>
            </a:r>
            <a:endParaRPr lang="en-IE" dirty="0"/>
          </a:p>
        </p:txBody>
      </p:sp>
      <p:sp>
        <p:nvSpPr>
          <p:cNvPr id="16" name="Text Placeholder 10"/>
          <p:cNvSpPr>
            <a:spLocks noGrp="1"/>
          </p:cNvSpPr>
          <p:nvPr>
            <p:ph type="body" sz="quarter" idx="13"/>
          </p:nvPr>
        </p:nvSpPr>
        <p:spPr>
          <a:xfrm>
            <a:off x="457200" y="1125538"/>
            <a:ext cx="7992119" cy="575270"/>
          </a:xfrm>
        </p:spPr>
        <p:txBody>
          <a:bodyPr>
            <a:noAutofit/>
          </a:bodyPr>
          <a:lstStyle>
            <a:lvl1pPr>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7" name="Straight Connector 16"/>
          <p:cNvCxnSpPr/>
          <p:nvPr userDrawn="1"/>
        </p:nvCxnSpPr>
        <p:spPr>
          <a:xfrm>
            <a:off x="467544" y="1052736"/>
            <a:ext cx="795250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test.png"/>
          <p:cNvPicPr>
            <a:picLocks noChangeAspect="1"/>
          </p:cNvPicPr>
          <p:nvPr userDrawn="1"/>
        </p:nvPicPr>
        <p:blipFill>
          <a:blip r:embed="rId3" cstate="email"/>
          <a:srcRect/>
          <a:stretch>
            <a:fillRect/>
          </a:stretch>
        </p:blipFill>
        <p:spPr>
          <a:xfrm>
            <a:off x="2627784" y="6741368"/>
            <a:ext cx="4356000" cy="5074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67161"/>
            <a:ext cx="3814926" cy="639762"/>
          </a:xfrm>
          <a:solidFill>
            <a:schemeClr val="accent4">
              <a:lumMod val="60000"/>
              <a:lumOff val="40000"/>
            </a:schemeClr>
          </a:solidFill>
        </p:spPr>
        <p:txBody>
          <a:bodyPr anchor="b"/>
          <a:lstStyle>
            <a:lvl1pPr marL="92075"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606923"/>
            <a:ext cx="3814926" cy="3486373"/>
          </a:xfrm>
          <a:solidFill>
            <a:schemeClr val="accent4">
              <a:lumMod val="60000"/>
              <a:lumOff val="40000"/>
            </a:schemeClr>
          </a:solidFill>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499992" y="1967161"/>
            <a:ext cx="3816424" cy="639762"/>
          </a:xfrm>
          <a:solidFill>
            <a:schemeClr val="accent4">
              <a:lumMod val="60000"/>
              <a:lumOff val="40000"/>
            </a:schemeClr>
          </a:solidFill>
        </p:spPr>
        <p:txBody>
          <a:bodyPr anchor="b"/>
          <a:lstStyle>
            <a:lvl1pPr marL="92075"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99992" y="2606923"/>
            <a:ext cx="3816424" cy="3486373"/>
          </a:xfrm>
          <a:solidFill>
            <a:schemeClr val="accent4">
              <a:lumMod val="60000"/>
              <a:lumOff val="40000"/>
            </a:schemeClr>
          </a:solidFill>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Date Placeholder 6"/>
          <p:cNvSpPr>
            <a:spLocks noGrp="1"/>
          </p:cNvSpPr>
          <p:nvPr>
            <p:ph type="dt" sz="half" idx="10"/>
          </p:nvPr>
        </p:nvSpPr>
        <p:spPr/>
        <p:txBody>
          <a:bodyPr/>
          <a:lstStyle/>
          <a:p>
            <a:fld id="{C4CB4FB7-86E9-462B-B94E-617650CAF191}" type="datetime1">
              <a:rPr lang="en-IE" smtClean="0"/>
              <a:pPr/>
              <a:t>29/11/2019</a:t>
            </a:fld>
            <a:endParaRPr lang="en-IE"/>
          </a:p>
        </p:txBody>
      </p:sp>
      <p:sp>
        <p:nvSpPr>
          <p:cNvPr id="8" name="Footer Placeholder 7"/>
          <p:cNvSpPr>
            <a:spLocks noGrp="1"/>
          </p:cNvSpPr>
          <p:nvPr>
            <p:ph type="ftr" sz="quarter" idx="11"/>
          </p:nvPr>
        </p:nvSpPr>
        <p:spPr/>
        <p:txBody>
          <a:bodyPr/>
          <a:lstStyle>
            <a:lvl1pPr>
              <a:defRPr/>
            </a:lvl1pPr>
          </a:lstStyle>
          <a:p>
            <a:r>
              <a:rPr lang="en-IE"/>
              <a:t>Module name + number</a:t>
            </a:r>
            <a:endParaRPr lang="en-IE" dirty="0"/>
          </a:p>
        </p:txBody>
      </p:sp>
      <p:sp>
        <p:nvSpPr>
          <p:cNvPr id="9" name="Slide Number Placeholder 8"/>
          <p:cNvSpPr>
            <a:spLocks noGrp="1"/>
          </p:cNvSpPr>
          <p:nvPr>
            <p:ph type="sldNum" sz="quarter" idx="12"/>
          </p:nvPr>
        </p:nvSpPr>
        <p:spPr/>
        <p:txBody>
          <a:bodyPr/>
          <a:lstStyle/>
          <a:p>
            <a:fld id="{ABDDF610-95E4-4D46-B96C-4D9FBF39C128}" type="slidenum">
              <a:rPr lang="en-IE" smtClean="0"/>
              <a:pPr/>
              <a:t>‹#›</a:t>
            </a:fld>
            <a:endParaRPr lang="en-IE"/>
          </a:p>
        </p:txBody>
      </p:sp>
      <p:pic>
        <p:nvPicPr>
          <p:cNvPr id="12" name="Picture 11" descr="g46424.png"/>
          <p:cNvPicPr>
            <a:picLocks noChangeAspect="1"/>
          </p:cNvPicPr>
          <p:nvPr userDrawn="1"/>
        </p:nvPicPr>
        <p:blipFill>
          <a:blip r:embed="rId2" cstate="email">
            <a:lum contrast="10000"/>
          </a:blip>
          <a:srcRect/>
          <a:stretch>
            <a:fillRect/>
          </a:stretch>
        </p:blipFill>
        <p:spPr>
          <a:xfrm rot="5400000">
            <a:off x="5416204" y="3143236"/>
            <a:ext cx="6804000" cy="571528"/>
          </a:xfrm>
          <a:prstGeom prst="rect">
            <a:avLst/>
          </a:prstGeom>
          <a:ln w="19050">
            <a:solidFill>
              <a:schemeClr val="bg1"/>
            </a:solidFill>
          </a:ln>
        </p:spPr>
      </p:pic>
      <p:pic>
        <p:nvPicPr>
          <p:cNvPr id="13" name="Picture 12" descr="test.png"/>
          <p:cNvPicPr>
            <a:picLocks noChangeAspect="1"/>
          </p:cNvPicPr>
          <p:nvPr userDrawn="1"/>
        </p:nvPicPr>
        <p:blipFill>
          <a:blip r:embed="rId3" cstate="email">
            <a:lum contrast="10000"/>
          </a:blip>
          <a:srcRect/>
          <a:stretch>
            <a:fillRect/>
          </a:stretch>
        </p:blipFill>
        <p:spPr>
          <a:xfrm>
            <a:off x="36000" y="6064060"/>
            <a:ext cx="2519776" cy="749315"/>
          </a:xfrm>
          <a:prstGeom prst="rtTriangle">
            <a:avLst/>
          </a:prstGeom>
          <a:ln w="19050">
            <a:solidFill>
              <a:schemeClr val="bg1"/>
            </a:solidFill>
          </a:ln>
        </p:spPr>
      </p:pic>
      <p:sp>
        <p:nvSpPr>
          <p:cNvPr id="16" name="Title 1"/>
          <p:cNvSpPr>
            <a:spLocks noGrp="1"/>
          </p:cNvSpPr>
          <p:nvPr>
            <p:ph type="title"/>
          </p:nvPr>
        </p:nvSpPr>
        <p:spPr>
          <a:xfrm>
            <a:off x="457200" y="274638"/>
            <a:ext cx="7859216" cy="850106"/>
          </a:xfrm>
        </p:spPr>
        <p:txBody>
          <a:bodyPr>
            <a:noAutofit/>
          </a:bodyPr>
          <a:lstStyle>
            <a:lvl1pPr algn="l">
              <a:defRPr sz="3200">
                <a:solidFill>
                  <a:schemeClr val="tx2"/>
                </a:solidFill>
              </a:defRPr>
            </a:lvl1pPr>
          </a:lstStyle>
          <a:p>
            <a:r>
              <a:rPr lang="en-US" dirty="0"/>
              <a:t>Click to edit Master title style</a:t>
            </a:r>
            <a:endParaRPr lang="en-IE" dirty="0"/>
          </a:p>
        </p:txBody>
      </p:sp>
      <p:sp>
        <p:nvSpPr>
          <p:cNvPr id="17" name="Text Placeholder 10"/>
          <p:cNvSpPr>
            <a:spLocks noGrp="1"/>
          </p:cNvSpPr>
          <p:nvPr>
            <p:ph type="body" sz="quarter" idx="13"/>
          </p:nvPr>
        </p:nvSpPr>
        <p:spPr>
          <a:xfrm>
            <a:off x="457200" y="1125538"/>
            <a:ext cx="7992119" cy="575270"/>
          </a:xfrm>
        </p:spPr>
        <p:txBody>
          <a:bodyPr>
            <a:noAutofit/>
          </a:bodyPr>
          <a:lstStyle>
            <a:lvl1pPr>
              <a:buNone/>
              <a:defRPr sz="28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8" name="Straight Connector 17"/>
          <p:cNvCxnSpPr/>
          <p:nvPr userDrawn="1"/>
        </p:nvCxnSpPr>
        <p:spPr>
          <a:xfrm>
            <a:off x="467544" y="1052736"/>
            <a:ext cx="795250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test.png"/>
          <p:cNvPicPr>
            <a:picLocks noChangeAspect="1"/>
          </p:cNvPicPr>
          <p:nvPr userDrawn="1"/>
        </p:nvPicPr>
        <p:blipFill>
          <a:blip r:embed="rId4" cstate="email"/>
          <a:srcRect/>
          <a:stretch>
            <a:fillRect/>
          </a:stretch>
        </p:blipFill>
        <p:spPr>
          <a:xfrm>
            <a:off x="2627784" y="6741368"/>
            <a:ext cx="4356000" cy="5074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DAB31B-1A38-4AB7-91C6-0A3F788D850C}" type="datetime1">
              <a:rPr lang="en-IE" smtClean="0"/>
              <a:pPr/>
              <a:t>29/11/2019</a:t>
            </a:fld>
            <a:endParaRPr lang="en-IE"/>
          </a:p>
        </p:txBody>
      </p:sp>
      <p:sp>
        <p:nvSpPr>
          <p:cNvPr id="4" name="Footer Placeholder 3"/>
          <p:cNvSpPr>
            <a:spLocks noGrp="1"/>
          </p:cNvSpPr>
          <p:nvPr>
            <p:ph type="ftr" sz="quarter" idx="11"/>
          </p:nvPr>
        </p:nvSpPr>
        <p:spPr/>
        <p:txBody>
          <a:bodyPr/>
          <a:lstStyle>
            <a:lvl1pPr>
              <a:defRPr/>
            </a:lvl1pPr>
          </a:lstStyle>
          <a:p>
            <a:r>
              <a:rPr lang="en-IE"/>
              <a:t>Module name + number</a:t>
            </a:r>
            <a:endParaRPr lang="en-IE" dirty="0"/>
          </a:p>
        </p:txBody>
      </p:sp>
      <p:sp>
        <p:nvSpPr>
          <p:cNvPr id="5" name="Slide Number Placeholder 4"/>
          <p:cNvSpPr>
            <a:spLocks noGrp="1"/>
          </p:cNvSpPr>
          <p:nvPr>
            <p:ph type="sldNum" sz="quarter" idx="12"/>
          </p:nvPr>
        </p:nvSpPr>
        <p:spPr/>
        <p:txBody>
          <a:bodyPr/>
          <a:lstStyle/>
          <a:p>
            <a:fld id="{ABDDF610-95E4-4D46-B96C-4D9FBF39C128}" type="slidenum">
              <a:rPr lang="en-IE" smtClean="0"/>
              <a:pPr/>
              <a:t>‹#›</a:t>
            </a:fld>
            <a:endParaRPr lang="en-IE"/>
          </a:p>
        </p:txBody>
      </p:sp>
      <p:pic>
        <p:nvPicPr>
          <p:cNvPr id="6" name="Picture 5" descr="g46424.png"/>
          <p:cNvPicPr>
            <a:picLocks noChangeAspect="1"/>
          </p:cNvPicPr>
          <p:nvPr userDrawn="1"/>
        </p:nvPicPr>
        <p:blipFill>
          <a:blip r:embed="rId2" cstate="email">
            <a:lum contrast="10000"/>
          </a:blip>
          <a:srcRect/>
          <a:stretch>
            <a:fillRect/>
          </a:stretch>
        </p:blipFill>
        <p:spPr>
          <a:xfrm rot="5400000">
            <a:off x="5416204" y="3143236"/>
            <a:ext cx="6804000" cy="571528"/>
          </a:xfrm>
          <a:prstGeom prst="rect">
            <a:avLst/>
          </a:prstGeom>
          <a:ln w="19050">
            <a:solidFill>
              <a:schemeClr val="bg1"/>
            </a:solidFill>
          </a:ln>
        </p:spPr>
      </p:pic>
      <p:pic>
        <p:nvPicPr>
          <p:cNvPr id="7" name="Picture 6" descr="test.png"/>
          <p:cNvPicPr>
            <a:picLocks noChangeAspect="1"/>
          </p:cNvPicPr>
          <p:nvPr userDrawn="1"/>
        </p:nvPicPr>
        <p:blipFill>
          <a:blip r:embed="rId3" cstate="email">
            <a:lum contrast="10000"/>
          </a:blip>
          <a:srcRect/>
          <a:stretch>
            <a:fillRect/>
          </a:stretch>
        </p:blipFill>
        <p:spPr>
          <a:xfrm>
            <a:off x="36000" y="6064060"/>
            <a:ext cx="2519776" cy="749315"/>
          </a:xfrm>
          <a:prstGeom prst="rtTriangle">
            <a:avLst/>
          </a:prstGeom>
          <a:ln w="19050">
            <a:solidFill>
              <a:schemeClr val="bg1"/>
            </a:solidFill>
          </a:ln>
        </p:spPr>
      </p:pic>
      <p:sp>
        <p:nvSpPr>
          <p:cNvPr id="8" name="Title 1"/>
          <p:cNvSpPr>
            <a:spLocks noGrp="1"/>
          </p:cNvSpPr>
          <p:nvPr>
            <p:ph type="title"/>
          </p:nvPr>
        </p:nvSpPr>
        <p:spPr>
          <a:xfrm>
            <a:off x="457200" y="274638"/>
            <a:ext cx="8003232" cy="850106"/>
          </a:xfrm>
        </p:spPr>
        <p:txBody>
          <a:bodyPr/>
          <a:lstStyle>
            <a:lvl1pPr algn="l">
              <a:defRPr>
                <a:solidFill>
                  <a:schemeClr val="tx2"/>
                </a:solidFill>
              </a:defRPr>
            </a:lvl1pPr>
          </a:lstStyle>
          <a:p>
            <a:r>
              <a:rPr lang="en-US" dirty="0"/>
              <a:t>Click to edit Master title style</a:t>
            </a:r>
            <a:endParaRPr lang="en-IE" dirty="0"/>
          </a:p>
        </p:txBody>
      </p:sp>
      <p:sp>
        <p:nvSpPr>
          <p:cNvPr id="9" name="Text Placeholder 10"/>
          <p:cNvSpPr>
            <a:spLocks noGrp="1"/>
          </p:cNvSpPr>
          <p:nvPr>
            <p:ph type="body" sz="quarter" idx="13"/>
          </p:nvPr>
        </p:nvSpPr>
        <p:spPr>
          <a:xfrm>
            <a:off x="457200" y="1125538"/>
            <a:ext cx="7992119" cy="575270"/>
          </a:xfrm>
        </p:spPr>
        <p:txBody>
          <a:bodyPr>
            <a:noAutofit/>
          </a:bodyPr>
          <a:lstStyle>
            <a:lvl1pPr>
              <a:buNone/>
              <a:defRPr sz="36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0" name="Straight Connector 9"/>
          <p:cNvCxnSpPr/>
          <p:nvPr userDrawn="1"/>
        </p:nvCxnSpPr>
        <p:spPr>
          <a:xfrm>
            <a:off x="467544" y="1052736"/>
            <a:ext cx="799288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test.png"/>
          <p:cNvPicPr>
            <a:picLocks noChangeAspect="1"/>
          </p:cNvPicPr>
          <p:nvPr userDrawn="1"/>
        </p:nvPicPr>
        <p:blipFill>
          <a:blip r:embed="rId4" cstate="email"/>
          <a:srcRect/>
          <a:stretch>
            <a:fillRect/>
          </a:stretch>
        </p:blipFill>
        <p:spPr>
          <a:xfrm>
            <a:off x="2627784" y="6741368"/>
            <a:ext cx="4356000" cy="5074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80C33D-5D40-4E3A-8711-3777184CA250}" type="datetime1">
              <a:rPr lang="en-IE" smtClean="0"/>
              <a:pPr/>
              <a:t>29/11/2019</a:t>
            </a:fld>
            <a:endParaRPr lang="en-IE"/>
          </a:p>
        </p:txBody>
      </p:sp>
      <p:sp>
        <p:nvSpPr>
          <p:cNvPr id="4" name="Footer Placeholder 3"/>
          <p:cNvSpPr>
            <a:spLocks noGrp="1"/>
          </p:cNvSpPr>
          <p:nvPr>
            <p:ph type="ftr" sz="quarter" idx="11"/>
          </p:nvPr>
        </p:nvSpPr>
        <p:spPr/>
        <p:txBody>
          <a:bodyPr/>
          <a:lstStyle>
            <a:lvl1pPr>
              <a:defRPr/>
            </a:lvl1pPr>
          </a:lstStyle>
          <a:p>
            <a:r>
              <a:rPr lang="en-IE"/>
              <a:t>Module name + number</a:t>
            </a:r>
            <a:endParaRPr lang="en-IE" dirty="0"/>
          </a:p>
        </p:txBody>
      </p:sp>
      <p:pic>
        <p:nvPicPr>
          <p:cNvPr id="7" name="Picture 6" descr="test.png"/>
          <p:cNvPicPr>
            <a:picLocks noChangeAspect="1"/>
          </p:cNvPicPr>
          <p:nvPr userDrawn="1"/>
        </p:nvPicPr>
        <p:blipFill>
          <a:blip r:embed="rId2" cstate="email">
            <a:lum contrast="10000"/>
          </a:blip>
          <a:srcRect/>
          <a:stretch>
            <a:fillRect/>
          </a:stretch>
        </p:blipFill>
        <p:spPr>
          <a:xfrm>
            <a:off x="36000" y="6064060"/>
            <a:ext cx="2519776" cy="749315"/>
          </a:xfrm>
          <a:prstGeom prst="rtTriangle">
            <a:avLst/>
          </a:prstGeom>
          <a:ln w="19050">
            <a:solidFill>
              <a:schemeClr val="bg1"/>
            </a:solidFill>
          </a:ln>
        </p:spPr>
      </p:pic>
      <p:sp>
        <p:nvSpPr>
          <p:cNvPr id="8" name="Title 1"/>
          <p:cNvSpPr>
            <a:spLocks noGrp="1"/>
          </p:cNvSpPr>
          <p:nvPr>
            <p:ph type="title"/>
          </p:nvPr>
        </p:nvSpPr>
        <p:spPr>
          <a:xfrm>
            <a:off x="457200" y="274638"/>
            <a:ext cx="8003232" cy="850106"/>
          </a:xfrm>
        </p:spPr>
        <p:txBody>
          <a:bodyPr/>
          <a:lstStyle>
            <a:lvl1pPr algn="l">
              <a:defRPr>
                <a:solidFill>
                  <a:schemeClr val="tx2"/>
                </a:solidFill>
              </a:defRPr>
            </a:lvl1pPr>
          </a:lstStyle>
          <a:p>
            <a:r>
              <a:rPr lang="en-US" dirty="0"/>
              <a:t>Click to edit Master title style</a:t>
            </a:r>
            <a:endParaRPr lang="en-IE" dirty="0"/>
          </a:p>
        </p:txBody>
      </p:sp>
      <p:sp>
        <p:nvSpPr>
          <p:cNvPr id="9" name="Text Placeholder 10"/>
          <p:cNvSpPr>
            <a:spLocks noGrp="1"/>
          </p:cNvSpPr>
          <p:nvPr>
            <p:ph type="body" sz="quarter" idx="13"/>
          </p:nvPr>
        </p:nvSpPr>
        <p:spPr>
          <a:xfrm>
            <a:off x="457200" y="1125538"/>
            <a:ext cx="7992119" cy="575270"/>
          </a:xfrm>
        </p:spPr>
        <p:txBody>
          <a:bodyPr>
            <a:noAutofit/>
          </a:bodyPr>
          <a:lstStyle>
            <a:lvl1pPr>
              <a:buNone/>
              <a:defRPr sz="3600">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dirty="0"/>
              <a:t>Click to edit Master text styles</a:t>
            </a:r>
          </a:p>
        </p:txBody>
      </p:sp>
      <p:cxnSp>
        <p:nvCxnSpPr>
          <p:cNvPr id="10" name="Straight Connector 9"/>
          <p:cNvCxnSpPr/>
          <p:nvPr userDrawn="1"/>
        </p:nvCxnSpPr>
        <p:spPr>
          <a:xfrm>
            <a:off x="467544" y="1052736"/>
            <a:ext cx="799288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7164288" y="6309320"/>
            <a:ext cx="1738743" cy="457068"/>
          </a:xfrm>
          <a:prstGeom prst="rect">
            <a:avLst/>
          </a:prstGeom>
          <a:noFill/>
        </p:spPr>
      </p:pic>
      <p:sp>
        <p:nvSpPr>
          <p:cNvPr id="12" name="Text Placeholder 2"/>
          <p:cNvSpPr>
            <a:spLocks noGrp="1"/>
          </p:cNvSpPr>
          <p:nvPr>
            <p:ph type="body" idx="1" hasCustomPrompt="1"/>
          </p:nvPr>
        </p:nvSpPr>
        <p:spPr>
          <a:xfrm>
            <a:off x="5076056" y="1844824"/>
            <a:ext cx="3382878" cy="639762"/>
          </a:xfrm>
          <a:solidFill>
            <a:schemeClr val="accent4">
              <a:lumMod val="60000"/>
              <a:lumOff val="40000"/>
            </a:schemeClr>
          </a:solidFill>
        </p:spPr>
        <p:txBody>
          <a:bodyPr anchor="b"/>
          <a:lstStyle>
            <a:lvl1pPr marL="92075" indent="0">
              <a:buNone/>
              <a:defRPr sz="2400" b="1"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 Information</a:t>
            </a:r>
          </a:p>
        </p:txBody>
      </p:sp>
      <p:sp>
        <p:nvSpPr>
          <p:cNvPr id="13" name="Content Placeholder 3"/>
          <p:cNvSpPr>
            <a:spLocks noGrp="1"/>
          </p:cNvSpPr>
          <p:nvPr>
            <p:ph sz="half" idx="2"/>
          </p:nvPr>
        </p:nvSpPr>
        <p:spPr>
          <a:xfrm>
            <a:off x="5076056" y="2484587"/>
            <a:ext cx="3382878" cy="2744614"/>
          </a:xfrm>
          <a:solidFill>
            <a:schemeClr val="accent4">
              <a:lumMod val="60000"/>
              <a:lumOff val="40000"/>
            </a:schemeClr>
          </a:solidFill>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0"/>
            <a:endParaRPr lang="en-US" dirty="0"/>
          </a:p>
        </p:txBody>
      </p:sp>
      <p:pic>
        <p:nvPicPr>
          <p:cNvPr id="14" name="Picture 13" descr="test.png"/>
          <p:cNvPicPr>
            <a:picLocks noChangeAspect="1"/>
          </p:cNvPicPr>
          <p:nvPr userDrawn="1"/>
        </p:nvPicPr>
        <p:blipFill>
          <a:blip r:embed="rId4" cstate="email"/>
          <a:srcRect/>
          <a:stretch>
            <a:fillRect/>
          </a:stretch>
        </p:blipFill>
        <p:spPr>
          <a:xfrm>
            <a:off x="2627784" y="6741368"/>
            <a:ext cx="4356000" cy="50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7A8DB-2319-4F03-8EEA-B2787323BDF5}" type="datetime1">
              <a:rPr lang="en-IE" smtClean="0"/>
              <a:pPr/>
              <a:t>29/11/2019</a:t>
            </a:fld>
            <a:endParaRPr lang="en-IE"/>
          </a:p>
        </p:txBody>
      </p:sp>
      <p:sp>
        <p:nvSpPr>
          <p:cNvPr id="3" name="Footer Placeholder 2"/>
          <p:cNvSpPr>
            <a:spLocks noGrp="1"/>
          </p:cNvSpPr>
          <p:nvPr>
            <p:ph type="ftr" sz="quarter" idx="11"/>
          </p:nvPr>
        </p:nvSpPr>
        <p:spPr/>
        <p:txBody>
          <a:bodyPr/>
          <a:lstStyle/>
          <a:p>
            <a:r>
              <a:rPr lang="en-IE"/>
              <a:t>Module name + number</a:t>
            </a:r>
          </a:p>
        </p:txBody>
      </p:sp>
      <p:sp>
        <p:nvSpPr>
          <p:cNvPr id="4" name="Slide Number Placeholder 3"/>
          <p:cNvSpPr>
            <a:spLocks noGrp="1"/>
          </p:cNvSpPr>
          <p:nvPr>
            <p:ph type="sldNum" sz="quarter" idx="12"/>
          </p:nvPr>
        </p:nvSpPr>
        <p:spPr/>
        <p:txBody>
          <a:bodyPr/>
          <a:lstStyle/>
          <a:p>
            <a:fld id="{ABDDF610-95E4-4D46-B96C-4D9FBF39C128}"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E01D4-073C-47E7-A5A4-E52D585B1955}" type="datetime1">
              <a:rPr lang="en-IE" smtClean="0"/>
              <a:pPr/>
              <a:t>29/11/2019</a:t>
            </a:fld>
            <a:endParaRPr lang="en-IE"/>
          </a:p>
        </p:txBody>
      </p:sp>
      <p:sp>
        <p:nvSpPr>
          <p:cNvPr id="5" name="Footer Placeholder 4"/>
          <p:cNvSpPr>
            <a:spLocks noGrp="1"/>
          </p:cNvSpPr>
          <p:nvPr>
            <p:ph type="ftr" sz="quarter" idx="3"/>
          </p:nvPr>
        </p:nvSpPr>
        <p:spPr>
          <a:xfrm>
            <a:off x="2606040" y="6356350"/>
            <a:ext cx="434222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Module name + number</a:t>
            </a:r>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ABDDF610-95E4-4D46-B96C-4D9FBF39C128}"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4" r:id="rId4"/>
    <p:sldLayoutId id="2147483660" r:id="rId5"/>
    <p:sldLayoutId id="2147483662" r:id="rId6"/>
    <p:sldLayoutId id="2147483654" r:id="rId7"/>
    <p:sldLayoutId id="2147483663" r:id="rId8"/>
    <p:sldLayoutId id="2147483655" r:id="rId9"/>
    <p:sldLayoutId id="2147483656" r:id="rId10"/>
    <p:sldLayoutId id="2147483657" r:id="rId11"/>
    <p:sldLayoutId id="2147483658" r:id="rId12"/>
    <p:sldLayoutId id="2147483659" r:id="rId13"/>
  </p:sldLayoutIdLst>
  <p:hf hd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hyperlink" Target="https://www.linkedin.com/company/cyprus-energy-agency" TargetMode="External"/><Relationship Id="rId3" Type="http://schemas.openxmlformats.org/officeDocument/2006/relationships/hyperlink" Target="mailto:Savvas.vlachos@cea.org.cy" TargetMode="External"/><Relationship Id="rId7" Type="http://schemas.openxmlformats.org/officeDocument/2006/relationships/hyperlink" Target="https://www.instagram.com/cyenergyagency/"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https://twitter.com/CyEnergyAgency" TargetMode="External"/><Relationship Id="rId5" Type="http://schemas.openxmlformats.org/officeDocument/2006/relationships/hyperlink" Target="https://www.facebook.com/Cyprus-Energy-Agency-378687792222947" TargetMode="External"/><Relationship Id="rId4" Type="http://schemas.openxmlformats.org/officeDocument/2006/relationships/hyperlink" Target="http://www.cea.org.cy/" TargetMode="Externa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el-GR" sz="2400" noProof="0" dirty="0"/>
              <a:t>Δέσμη Εκπαιδευτικών Εργαλείων για την GPP</a:t>
            </a:r>
            <a:br>
              <a:rPr lang="el-GR" sz="2400" noProof="0" dirty="0"/>
            </a:br>
            <a:r>
              <a:rPr lang="en-US" sz="2400" i="1" dirty="0"/>
              <a:t>1</a:t>
            </a:r>
            <a:r>
              <a:rPr lang="el-GR" sz="2400" i="1" noProof="0" dirty="0"/>
              <a:t>. </a:t>
            </a:r>
            <a:r>
              <a:rPr lang="el-GR" sz="2400" i="1" dirty="0"/>
              <a:t>Ανάλυση </a:t>
            </a:r>
            <a:r>
              <a:rPr lang="el-GR" sz="2400" i="1" noProof="0" dirty="0"/>
              <a:t>Αγοράς για ΠΔΣ</a:t>
            </a:r>
          </a:p>
        </p:txBody>
      </p:sp>
      <p:pic>
        <p:nvPicPr>
          <p:cNvPr id="4" name="Picture 3" descr="A picture containing drawing&#10;&#10;Description automatically generated">
            <a:extLst>
              <a:ext uri="{FF2B5EF4-FFF2-40B4-BE49-F238E27FC236}">
                <a16:creationId xmlns:a16="http://schemas.microsoft.com/office/drawing/2014/main" id="{1B1E0390-9D6C-4EAA-A349-316B2A2527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5445224"/>
            <a:ext cx="1584176" cy="775012"/>
          </a:xfrm>
          <a:prstGeom prst="rect">
            <a:avLst/>
          </a:prstGeom>
        </p:spPr>
      </p:pic>
      <p:sp>
        <p:nvSpPr>
          <p:cNvPr id="5" name="Rectangle 4">
            <a:extLst>
              <a:ext uri="{FF2B5EF4-FFF2-40B4-BE49-F238E27FC236}">
                <a16:creationId xmlns:a16="http://schemas.microsoft.com/office/drawing/2014/main" id="{9D756629-1D68-4F5B-BB48-1BFCB1ECBB35}"/>
              </a:ext>
            </a:extLst>
          </p:cNvPr>
          <p:cNvSpPr/>
          <p:nvPr/>
        </p:nvSpPr>
        <p:spPr>
          <a:xfrm>
            <a:off x="2699792" y="5437555"/>
            <a:ext cx="2324318" cy="923330"/>
          </a:xfrm>
          <a:prstGeom prst="rect">
            <a:avLst/>
          </a:prstGeom>
        </p:spPr>
        <p:txBody>
          <a:bodyPr wrap="square">
            <a:spAutoFit/>
          </a:bodyPr>
          <a:lstStyle/>
          <a:p>
            <a:r>
              <a:rPr lang="el-GR" dirty="0">
                <a:solidFill>
                  <a:schemeClr val="bg1"/>
                </a:solidFill>
                <a:latin typeface="PF DinDisplay Pro Light" panose="02000506000000020004" pitchFamily="2" charset="0"/>
                <a:ea typeface="Meiryo UI" panose="020B0604030504040204" pitchFamily="34" charset="-128"/>
              </a:rPr>
              <a:t>Χάρης Κορδάτος</a:t>
            </a:r>
          </a:p>
          <a:p>
            <a:r>
              <a:rPr lang="el-GR" dirty="0">
                <a:solidFill>
                  <a:schemeClr val="bg1"/>
                </a:solidFill>
                <a:latin typeface="PF DinDisplay Pro Light" panose="02000506000000020004" pitchFamily="2" charset="0"/>
                <a:ea typeface="Meiryo UI" panose="020B0604030504040204" pitchFamily="34" charset="-128"/>
              </a:rPr>
              <a:t>Ενεργειακό Γραφείο </a:t>
            </a:r>
          </a:p>
          <a:p>
            <a:r>
              <a:rPr lang="el-GR" dirty="0">
                <a:solidFill>
                  <a:schemeClr val="bg1"/>
                </a:solidFill>
                <a:latin typeface="PF DinDisplay Pro Light" panose="02000506000000020004" pitchFamily="2" charset="0"/>
                <a:ea typeface="Meiryo UI" panose="020B0604030504040204" pitchFamily="34" charset="-128"/>
              </a:rPr>
              <a:t>Κύπρου</a:t>
            </a:r>
            <a:endParaRPr lang="en-US" dirty="0">
              <a:solidFill>
                <a:schemeClr val="bg1"/>
              </a:solidFill>
              <a:latin typeface="PF DinDisplay Pro Light" panose="02000506000000020004" pitchFamily="2" charset="0"/>
              <a:ea typeface="Meiryo UI" panose="020B0604030504040204"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DF610-95E4-4D46-B96C-4D9FBF39C128}" type="slidenum">
              <a:rPr lang="en-IE" smtClean="0"/>
              <a:pPr/>
              <a:t>10</a:t>
            </a:fld>
            <a:endParaRPr lang="en-IE"/>
          </a:p>
        </p:txBody>
      </p:sp>
      <p:sp>
        <p:nvSpPr>
          <p:cNvPr id="5" name="Title 4"/>
          <p:cNvSpPr>
            <a:spLocks noGrp="1"/>
          </p:cNvSpPr>
          <p:nvPr>
            <p:ph type="title"/>
          </p:nvPr>
        </p:nvSpPr>
        <p:spPr/>
        <p:txBody>
          <a:bodyPr/>
          <a:lstStyle/>
          <a:p>
            <a:r>
              <a:rPr lang="el-GR" noProof="0" dirty="0"/>
              <a:t>Αποτελέσματα</a:t>
            </a:r>
          </a:p>
        </p:txBody>
      </p:sp>
      <p:sp>
        <p:nvSpPr>
          <p:cNvPr id="6" name="Text Placeholder 5"/>
          <p:cNvSpPr>
            <a:spLocks noGrp="1"/>
          </p:cNvSpPr>
          <p:nvPr>
            <p:ph type="body" sz="quarter" idx="13"/>
          </p:nvPr>
        </p:nvSpPr>
        <p:spPr/>
        <p:txBody>
          <a:bodyPr/>
          <a:lstStyle/>
          <a:p>
            <a:pPr marL="0"/>
            <a:r>
              <a:rPr lang="el-GR" dirty="0"/>
              <a:t>Υπολογιστές και οθόνες</a:t>
            </a:r>
          </a:p>
        </p:txBody>
      </p:sp>
      <p:sp>
        <p:nvSpPr>
          <p:cNvPr id="10" name="Rectangle 9">
            <a:extLst>
              <a:ext uri="{FF2B5EF4-FFF2-40B4-BE49-F238E27FC236}">
                <a16:creationId xmlns:a16="http://schemas.microsoft.com/office/drawing/2014/main" id="{BF5C87C2-525F-4656-8BAB-FB41AF73D3DA}"/>
              </a:ext>
            </a:extLst>
          </p:cNvPr>
          <p:cNvSpPr/>
          <p:nvPr/>
        </p:nvSpPr>
        <p:spPr>
          <a:xfrm>
            <a:off x="395536" y="1628800"/>
            <a:ext cx="4572000" cy="1287275"/>
          </a:xfrm>
          <a:prstGeom prst="rect">
            <a:avLst/>
          </a:prstGeom>
        </p:spPr>
        <p:txBody>
          <a:bodyPr>
            <a:spAutoFit/>
          </a:bodyPr>
          <a:lstStyle/>
          <a:p>
            <a:pPr marL="45720" marR="45720">
              <a:lnSpc>
                <a:spcPct val="115000"/>
              </a:lnSpc>
              <a:spcBef>
                <a:spcPts val="600"/>
              </a:spcBef>
            </a:pPr>
            <a:r>
              <a:rPr lang="en-GB" sz="2000" dirty="0">
                <a:latin typeface="Calibri" panose="020F0502020204030204" pitchFamily="34" charset="0"/>
                <a:cs typeface="Times New Roman" panose="02020603050405020304" pitchFamily="18" charset="0"/>
              </a:rPr>
              <a:t>Number of enterprises reached: 15</a:t>
            </a:r>
          </a:p>
          <a:p>
            <a:pPr marL="45720" marR="45720">
              <a:lnSpc>
                <a:spcPct val="115000"/>
              </a:lnSpc>
              <a:spcBef>
                <a:spcPts val="600"/>
              </a:spcBef>
            </a:pPr>
            <a:r>
              <a:rPr lang="en-GB" sz="2000" dirty="0">
                <a:latin typeface="Calibri" panose="020F0502020204030204" pitchFamily="34" charset="0"/>
                <a:cs typeface="Times New Roman" panose="02020603050405020304" pitchFamily="18" charset="0"/>
              </a:rPr>
              <a:t>Number of responses: 3</a:t>
            </a:r>
          </a:p>
          <a:p>
            <a:pPr marL="45720" marR="45720">
              <a:lnSpc>
                <a:spcPct val="115000"/>
              </a:lnSpc>
              <a:spcBef>
                <a:spcPts val="600"/>
              </a:spcBef>
            </a:pPr>
            <a:r>
              <a:rPr lang="en-GB" sz="2000" dirty="0">
                <a:latin typeface="Calibri" panose="020F0502020204030204" pitchFamily="34" charset="0"/>
                <a:cs typeface="Times New Roman" panose="02020603050405020304" pitchFamily="18" charset="0"/>
              </a:rPr>
              <a:t>Response rate: 20%</a:t>
            </a:r>
          </a:p>
        </p:txBody>
      </p:sp>
      <p:pic>
        <p:nvPicPr>
          <p:cNvPr id="6146" name="Picture 2" descr="Forms response chart. Question title: Η εταιρεία σας εγγυάται τη διαθεσιμότητα ανταλλακτικών, για τρία τουλάχιστον χρόνια από την ημερομηνία αγοράς;. Number of responses: 3 responses.">
            <a:extLst>
              <a:ext uri="{FF2B5EF4-FFF2-40B4-BE49-F238E27FC236}">
                <a16:creationId xmlns:a16="http://schemas.microsoft.com/office/drawing/2014/main" id="{7624BEE9-36FD-471D-8141-D2CCE2340D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7" y="3052961"/>
            <a:ext cx="8451285" cy="383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2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DF610-95E4-4D46-B96C-4D9FBF39C128}" type="slidenum">
              <a:rPr lang="en-IE" smtClean="0"/>
              <a:pPr/>
              <a:t>11</a:t>
            </a:fld>
            <a:endParaRPr lang="en-IE"/>
          </a:p>
        </p:txBody>
      </p:sp>
      <p:sp>
        <p:nvSpPr>
          <p:cNvPr id="5" name="Title 4"/>
          <p:cNvSpPr>
            <a:spLocks noGrp="1"/>
          </p:cNvSpPr>
          <p:nvPr>
            <p:ph type="title"/>
          </p:nvPr>
        </p:nvSpPr>
        <p:spPr/>
        <p:txBody>
          <a:bodyPr/>
          <a:lstStyle/>
          <a:p>
            <a:r>
              <a:rPr lang="el-GR" noProof="0" dirty="0"/>
              <a:t>Αποτελέσματα</a:t>
            </a:r>
          </a:p>
        </p:txBody>
      </p:sp>
      <p:sp>
        <p:nvSpPr>
          <p:cNvPr id="6" name="Text Placeholder 5"/>
          <p:cNvSpPr>
            <a:spLocks noGrp="1"/>
          </p:cNvSpPr>
          <p:nvPr>
            <p:ph type="body" sz="quarter" idx="13"/>
          </p:nvPr>
        </p:nvSpPr>
        <p:spPr/>
        <p:txBody>
          <a:bodyPr/>
          <a:lstStyle/>
          <a:p>
            <a:pPr marL="0"/>
            <a:r>
              <a:rPr lang="el-GR" dirty="0"/>
              <a:t>Υπολογιστές και οθόνες</a:t>
            </a:r>
          </a:p>
        </p:txBody>
      </p:sp>
      <p:graphicFrame>
        <p:nvGraphicFramePr>
          <p:cNvPr id="2" name="Table 1">
            <a:extLst>
              <a:ext uri="{FF2B5EF4-FFF2-40B4-BE49-F238E27FC236}">
                <a16:creationId xmlns:a16="http://schemas.microsoft.com/office/drawing/2014/main" id="{2973475B-572C-4B4E-A293-8B272D13381B}"/>
              </a:ext>
            </a:extLst>
          </p:cNvPr>
          <p:cNvGraphicFramePr>
            <a:graphicFrameLocks noGrp="1"/>
          </p:cNvGraphicFramePr>
          <p:nvPr>
            <p:extLst>
              <p:ext uri="{D42A27DB-BD31-4B8C-83A1-F6EECF244321}">
                <p14:modId xmlns:p14="http://schemas.microsoft.com/office/powerpoint/2010/main" val="3445913296"/>
              </p:ext>
            </p:extLst>
          </p:nvPr>
        </p:nvGraphicFramePr>
        <p:xfrm>
          <a:off x="184613" y="3388196"/>
          <a:ext cx="8229600" cy="2705100"/>
        </p:xfrm>
        <a:graphic>
          <a:graphicData uri="http://schemas.openxmlformats.org/drawingml/2006/table">
            <a:tbl>
              <a:tblPr firstRow="1" bandRow="1">
                <a:tableStyleId>{5C22544A-7EE6-4342-B048-85BDC9FD1C3A}</a:tableStyleId>
              </a:tblPr>
              <a:tblGrid>
                <a:gridCol w="7125286">
                  <a:extLst>
                    <a:ext uri="{9D8B030D-6E8A-4147-A177-3AD203B41FA5}">
                      <a16:colId xmlns:a16="http://schemas.microsoft.com/office/drawing/2014/main" val="2032985375"/>
                    </a:ext>
                  </a:extLst>
                </a:gridCol>
                <a:gridCol w="1104314">
                  <a:extLst>
                    <a:ext uri="{9D8B030D-6E8A-4147-A177-3AD203B41FA5}">
                      <a16:colId xmlns:a16="http://schemas.microsoft.com/office/drawing/2014/main" val="2144750323"/>
                    </a:ext>
                  </a:extLst>
                </a:gridCol>
              </a:tblGrid>
              <a:tr h="228600">
                <a:tc>
                  <a:txBody>
                    <a:bodyPr/>
                    <a:lstStyle/>
                    <a:p>
                      <a:pPr marL="45720" marR="45720">
                        <a:lnSpc>
                          <a:spcPct val="115000"/>
                        </a:lnSpc>
                        <a:spcBef>
                          <a:spcPts val="600"/>
                        </a:spcBef>
                        <a:spcAft>
                          <a:spcPts val="0"/>
                        </a:spcAft>
                      </a:pPr>
                      <a:r>
                        <a:rPr lang="el-GR" sz="1600" b="0" i="0" kern="1200" dirty="0">
                          <a:solidFill>
                            <a:schemeClr val="lt1"/>
                          </a:solidFill>
                          <a:effectLst/>
                          <a:latin typeface="+mn-lt"/>
                          <a:ea typeface="+mn-ea"/>
                          <a:cs typeface="+mn-cs"/>
                        </a:rPr>
                        <a:t>Όταν χρησιμοποιούνται κιβώτια συσκευασίας, αυτά είναι κατασκευασμένα, τουλάχιστον, κατά 50% από ανακυκλωμένα υλικά; Εάν για την τελική συσκευασία χρησιμοποιούνται πλαστικές σακούλες, αυτές αποτελούνται κατά τουλάχιστον 50% από προϊόν ανακύκλωσης ή μπορούν να </a:t>
                      </a:r>
                      <a:r>
                        <a:rPr lang="el-GR" sz="1600" b="0" i="0" kern="1200" dirty="0" err="1">
                          <a:solidFill>
                            <a:schemeClr val="lt1"/>
                          </a:solidFill>
                          <a:effectLst/>
                          <a:latin typeface="+mn-lt"/>
                          <a:ea typeface="+mn-ea"/>
                          <a:cs typeface="+mn-cs"/>
                        </a:rPr>
                        <a:t>βιοαποδομηθούν</a:t>
                      </a:r>
                      <a:r>
                        <a:rPr lang="el-GR" sz="1600" b="0" i="0" kern="1200" dirty="0">
                          <a:solidFill>
                            <a:schemeClr val="lt1"/>
                          </a:solidFill>
                          <a:effectLst/>
                          <a:latin typeface="+mn-lt"/>
                          <a:ea typeface="+mn-ea"/>
                          <a:cs typeface="+mn-cs"/>
                        </a:rPr>
                        <a:t> κατά τους ορισμούς που περιλαμβάνονται στο πρότυπο EN 13432;</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45720" marR="45720" algn="r">
                        <a:spcBef>
                          <a:spcPts val="600"/>
                        </a:spcBef>
                        <a:spcAft>
                          <a:spcPts val="0"/>
                        </a:spcAft>
                      </a:pPr>
                      <a:r>
                        <a:rPr lang="en-US" sz="1600" kern="1100">
                          <a:effectLst/>
                        </a:rPr>
                        <a:t>%</a:t>
                      </a:r>
                      <a:endParaRPr lang="en-CY"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968488173"/>
                  </a:ext>
                </a:extLst>
              </a:tr>
              <a:tr h="228600">
                <a:tc>
                  <a:txBody>
                    <a:bodyPr/>
                    <a:lstStyle/>
                    <a:p>
                      <a:pPr marL="45720" marR="45720">
                        <a:lnSpc>
                          <a:spcPct val="115000"/>
                        </a:lnSpc>
                        <a:spcBef>
                          <a:spcPts val="600"/>
                        </a:spcBef>
                        <a:spcAft>
                          <a:spcPts val="0"/>
                        </a:spcAft>
                      </a:pPr>
                      <a:r>
                        <a:rPr lang="en-US" sz="1600" dirty="0">
                          <a:effectLst/>
                        </a:rPr>
                        <a:t>Yes</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a:effectLst/>
                        </a:rPr>
                        <a:t>33,3</a:t>
                      </a:r>
                      <a:endParaRPr lang="en-CY"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41130840"/>
                  </a:ext>
                </a:extLst>
              </a:tr>
              <a:tr h="228600">
                <a:tc>
                  <a:txBody>
                    <a:bodyPr/>
                    <a:lstStyle/>
                    <a:p>
                      <a:pPr marL="45720" marR="45720">
                        <a:lnSpc>
                          <a:spcPct val="115000"/>
                        </a:lnSpc>
                        <a:spcBef>
                          <a:spcPts val="600"/>
                        </a:spcBef>
                        <a:spcAft>
                          <a:spcPts val="0"/>
                        </a:spcAft>
                      </a:pPr>
                      <a:r>
                        <a:rPr lang="en-US" sz="1600" dirty="0">
                          <a:effectLst/>
                        </a:rPr>
                        <a:t>No</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a:effectLst/>
                        </a:rPr>
                        <a:t>-</a:t>
                      </a:r>
                      <a:endParaRPr lang="en-CY"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34581728"/>
                  </a:ext>
                </a:extLst>
              </a:tr>
              <a:tr h="228600">
                <a:tc>
                  <a:txBody>
                    <a:bodyPr/>
                    <a:lstStyle/>
                    <a:p>
                      <a:pPr marL="45720" marR="45720">
                        <a:lnSpc>
                          <a:spcPct val="115000"/>
                        </a:lnSpc>
                        <a:spcBef>
                          <a:spcPts val="600"/>
                        </a:spcBef>
                        <a:spcAft>
                          <a:spcPts val="0"/>
                        </a:spcAft>
                      </a:pPr>
                      <a:r>
                        <a:rPr lang="en-US" sz="1600" dirty="0">
                          <a:effectLst/>
                        </a:rPr>
                        <a:t>Don’t know</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dirty="0">
                          <a:effectLst/>
                        </a:rPr>
                        <a:t>-</a:t>
                      </a:r>
                      <a:endParaRPr lang="en-CY" sz="16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65529545"/>
                  </a:ext>
                </a:extLst>
              </a:tr>
              <a:tr h="228600">
                <a:tc>
                  <a:txBody>
                    <a:bodyPr/>
                    <a:lstStyle/>
                    <a:p>
                      <a:pPr marL="45720" marR="45720">
                        <a:lnSpc>
                          <a:spcPct val="115000"/>
                        </a:lnSpc>
                        <a:spcBef>
                          <a:spcPts val="600"/>
                        </a:spcBef>
                        <a:spcAft>
                          <a:spcPts val="0"/>
                        </a:spcAft>
                      </a:pPr>
                      <a:r>
                        <a:rPr lang="en-US" sz="1600" dirty="0">
                          <a:effectLst/>
                        </a:rPr>
                        <a:t>No answer</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dirty="0">
                          <a:effectLst/>
                        </a:rPr>
                        <a:t>-</a:t>
                      </a:r>
                      <a:endParaRPr lang="en-CY" sz="16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54300721"/>
                  </a:ext>
                </a:extLst>
              </a:tr>
              <a:tr h="228600">
                <a:tc>
                  <a:txBody>
                    <a:bodyPr/>
                    <a:lstStyle/>
                    <a:p>
                      <a:pPr marL="45720" marR="45720">
                        <a:lnSpc>
                          <a:spcPct val="115000"/>
                        </a:lnSpc>
                        <a:spcBef>
                          <a:spcPts val="600"/>
                        </a:spcBef>
                        <a:spcAft>
                          <a:spcPts val="0"/>
                        </a:spcAft>
                      </a:pPr>
                      <a:r>
                        <a:rPr lang="en-US" sz="1600" dirty="0">
                          <a:effectLst/>
                        </a:rPr>
                        <a:t>Other: Depending on the manufacturer's packaging</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dirty="0">
                          <a:effectLst/>
                        </a:rPr>
                        <a:t>66,6</a:t>
                      </a:r>
                      <a:endParaRPr lang="en-CY" sz="16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19828551"/>
                  </a:ext>
                </a:extLst>
              </a:tr>
            </a:tbl>
          </a:graphicData>
        </a:graphic>
      </p:graphicFrame>
      <p:pic>
        <p:nvPicPr>
          <p:cNvPr id="11266" name="Picture 2" descr="Αποτέλεσμα εικόνας για pc boxes">
            <a:extLst>
              <a:ext uri="{FF2B5EF4-FFF2-40B4-BE49-F238E27FC236}">
                <a16:creationId xmlns:a16="http://schemas.microsoft.com/office/drawing/2014/main" id="{DDA3E982-85D0-4C7E-A206-7126ED59BC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098129"/>
            <a:ext cx="3356325" cy="2186855"/>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31">
            <a:extLst>
              <a:ext uri="{FF2B5EF4-FFF2-40B4-BE49-F238E27FC236}">
                <a16:creationId xmlns:a16="http://schemas.microsoft.com/office/drawing/2014/main" id="{821DE532-C72A-45FF-9DE6-E9A407065176}"/>
              </a:ext>
            </a:extLst>
          </p:cNvPr>
          <p:cNvSpPr>
            <a:spLocks noGrp="1"/>
          </p:cNvSpPr>
          <p:nvPr>
            <p:ph type="ftr" sz="quarter" idx="11"/>
          </p:nvPr>
        </p:nvSpPr>
        <p:spPr>
          <a:xfrm>
            <a:off x="2606040" y="6356350"/>
            <a:ext cx="4342224" cy="365125"/>
          </a:xfrm>
        </p:spPr>
        <p:txBody>
          <a:bodyPr/>
          <a:lstStyle/>
          <a:p>
            <a:r>
              <a:rPr lang="el-GR" dirty="0"/>
              <a:t>Ενότητα </a:t>
            </a:r>
            <a:r>
              <a:rPr lang="en-US" dirty="0"/>
              <a:t>1</a:t>
            </a:r>
            <a:r>
              <a:rPr lang="el-GR" dirty="0"/>
              <a:t>:  Ανάλυση Αγοράς για ΠΔΣ</a:t>
            </a:r>
          </a:p>
        </p:txBody>
      </p:sp>
    </p:spTree>
    <p:extLst>
      <p:ext uri="{BB962C8B-B14F-4D97-AF65-F5344CB8AC3E}">
        <p14:creationId xmlns:p14="http://schemas.microsoft.com/office/powerpoint/2010/main" val="4102790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31">
            <a:extLst>
              <a:ext uri="{FF2B5EF4-FFF2-40B4-BE49-F238E27FC236}">
                <a16:creationId xmlns:a16="http://schemas.microsoft.com/office/drawing/2014/main" id="{A1E911F6-CDE1-4182-9B8E-AA550C15A65E}"/>
              </a:ext>
            </a:extLst>
          </p:cNvPr>
          <p:cNvSpPr>
            <a:spLocks noGrp="1"/>
          </p:cNvSpPr>
          <p:nvPr>
            <p:ph type="ftr" sz="quarter" idx="11"/>
          </p:nvPr>
        </p:nvSpPr>
        <p:spPr>
          <a:xfrm>
            <a:off x="2606040" y="6356350"/>
            <a:ext cx="4342224" cy="365125"/>
          </a:xfrm>
        </p:spPr>
        <p:txBody>
          <a:bodyPr/>
          <a:lstStyle/>
          <a:p>
            <a:r>
              <a:rPr lang="el-GR" dirty="0"/>
              <a:t>Ενότητα </a:t>
            </a:r>
            <a:r>
              <a:rPr lang="en-US" dirty="0"/>
              <a:t>1</a:t>
            </a:r>
            <a:r>
              <a:rPr lang="el-GR" dirty="0"/>
              <a:t>:  Ανάλυση Αγοράς για ΠΔΣ</a:t>
            </a:r>
          </a:p>
        </p:txBody>
      </p:sp>
      <p:sp>
        <p:nvSpPr>
          <p:cNvPr id="4" name="Slide Number Placeholder 3"/>
          <p:cNvSpPr>
            <a:spLocks noGrp="1"/>
          </p:cNvSpPr>
          <p:nvPr>
            <p:ph type="sldNum" sz="quarter" idx="12"/>
          </p:nvPr>
        </p:nvSpPr>
        <p:spPr/>
        <p:txBody>
          <a:bodyPr/>
          <a:lstStyle/>
          <a:p>
            <a:fld id="{ABDDF610-95E4-4D46-B96C-4D9FBF39C128}" type="slidenum">
              <a:rPr lang="en-IE" smtClean="0"/>
              <a:pPr/>
              <a:t>12</a:t>
            </a:fld>
            <a:endParaRPr lang="en-IE"/>
          </a:p>
        </p:txBody>
      </p:sp>
      <p:sp>
        <p:nvSpPr>
          <p:cNvPr id="5" name="Title 4"/>
          <p:cNvSpPr>
            <a:spLocks noGrp="1"/>
          </p:cNvSpPr>
          <p:nvPr>
            <p:ph type="title"/>
          </p:nvPr>
        </p:nvSpPr>
        <p:spPr/>
        <p:txBody>
          <a:bodyPr/>
          <a:lstStyle/>
          <a:p>
            <a:r>
              <a:rPr lang="el-GR" noProof="0" dirty="0"/>
              <a:t>Αποτελέσματα</a:t>
            </a:r>
          </a:p>
        </p:txBody>
      </p:sp>
      <p:sp>
        <p:nvSpPr>
          <p:cNvPr id="6" name="Text Placeholder 5"/>
          <p:cNvSpPr>
            <a:spLocks noGrp="1"/>
          </p:cNvSpPr>
          <p:nvPr>
            <p:ph type="body" sz="quarter" idx="13"/>
          </p:nvPr>
        </p:nvSpPr>
        <p:spPr/>
        <p:txBody>
          <a:bodyPr/>
          <a:lstStyle/>
          <a:p>
            <a:pPr marL="0"/>
            <a:r>
              <a:rPr lang="el-GR" dirty="0"/>
              <a:t>Οδικός φωτισμός </a:t>
            </a:r>
            <a:endParaRPr lang="el-GR" noProof="0" dirty="0"/>
          </a:p>
        </p:txBody>
      </p:sp>
      <p:sp>
        <p:nvSpPr>
          <p:cNvPr id="8" name="Rectangle 7">
            <a:extLst>
              <a:ext uri="{FF2B5EF4-FFF2-40B4-BE49-F238E27FC236}">
                <a16:creationId xmlns:a16="http://schemas.microsoft.com/office/drawing/2014/main" id="{A5FD3A67-F158-4937-8286-2F2DD84D95AD}"/>
              </a:ext>
            </a:extLst>
          </p:cNvPr>
          <p:cNvSpPr/>
          <p:nvPr/>
        </p:nvSpPr>
        <p:spPr>
          <a:xfrm>
            <a:off x="429132" y="1677799"/>
            <a:ext cx="4572000" cy="1183144"/>
          </a:xfrm>
          <a:prstGeom prst="rect">
            <a:avLst/>
          </a:prstGeom>
        </p:spPr>
        <p:txBody>
          <a:bodyPr>
            <a:spAutoFit/>
          </a:bodyPr>
          <a:lstStyle/>
          <a:p>
            <a:pPr marL="45720" marR="45720">
              <a:lnSpc>
                <a:spcPct val="115000"/>
              </a:lnSpc>
              <a:spcBef>
                <a:spcPts val="60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Number of enterprises reached: 10</a:t>
            </a:r>
            <a:endParaRPr lang="en-CY" sz="1600" dirty="0">
              <a:latin typeface="Calibri" panose="020F0502020204030204" pitchFamily="34" charset="0"/>
              <a:ea typeface="Times New Roman" panose="02020603050405020304" pitchFamily="18" charset="0"/>
              <a:cs typeface="Times New Roman" panose="02020603050405020304" pitchFamily="18" charset="0"/>
            </a:endParaRPr>
          </a:p>
          <a:p>
            <a:pPr marL="45720" marR="45720">
              <a:lnSpc>
                <a:spcPct val="115000"/>
              </a:lnSpc>
              <a:spcBef>
                <a:spcPts val="60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Number of responses: 4</a:t>
            </a:r>
            <a:endParaRPr lang="en-CY" sz="1600" dirty="0">
              <a:latin typeface="Calibri" panose="020F0502020204030204" pitchFamily="34" charset="0"/>
              <a:ea typeface="Times New Roman" panose="02020603050405020304" pitchFamily="18" charset="0"/>
              <a:cs typeface="Times New Roman" panose="02020603050405020304" pitchFamily="18" charset="0"/>
            </a:endParaRPr>
          </a:p>
          <a:p>
            <a:pPr marL="45720" marR="45720">
              <a:lnSpc>
                <a:spcPct val="115000"/>
              </a:lnSpc>
              <a:spcBef>
                <a:spcPts val="600"/>
              </a:spcBef>
              <a:spcAft>
                <a:spcPts val="0"/>
              </a:spcAft>
            </a:pPr>
            <a:r>
              <a:rPr lang="en-US" dirty="0">
                <a:latin typeface="Calibri" panose="020F0502020204030204" pitchFamily="34" charset="0"/>
                <a:ea typeface="Times New Roman" panose="02020603050405020304" pitchFamily="18" charset="0"/>
                <a:cs typeface="Times New Roman" panose="02020603050405020304" pitchFamily="18" charset="0"/>
              </a:rPr>
              <a:t>Response rate: 40%</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316" name="Picture 4" descr="Forms response chart. Question title: Η εταιρεία σας προμηθεύει φωτιστικά σώματα για οδικό φωτισμό άλλης τεχνολογίας, υψηλής απόδοσης; . Number of responses: 5 responses.">
            <a:extLst>
              <a:ext uri="{FF2B5EF4-FFF2-40B4-BE49-F238E27FC236}">
                <a16:creationId xmlns:a16="http://schemas.microsoft.com/office/drawing/2014/main" id="{EE80F6C3-CF5A-472D-8311-45355A7EBC4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63" t="7003" r="3537" b="10228"/>
          <a:stretch/>
        </p:blipFill>
        <p:spPr bwMode="auto">
          <a:xfrm>
            <a:off x="0" y="3453338"/>
            <a:ext cx="8532440" cy="338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739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DF610-95E4-4D46-B96C-4D9FBF39C128}" type="slidenum">
              <a:rPr lang="en-IE" smtClean="0"/>
              <a:pPr/>
              <a:t>13</a:t>
            </a:fld>
            <a:endParaRPr lang="en-IE"/>
          </a:p>
        </p:txBody>
      </p:sp>
      <p:sp>
        <p:nvSpPr>
          <p:cNvPr id="5" name="Title 4"/>
          <p:cNvSpPr>
            <a:spLocks noGrp="1"/>
          </p:cNvSpPr>
          <p:nvPr>
            <p:ph type="title"/>
          </p:nvPr>
        </p:nvSpPr>
        <p:spPr/>
        <p:txBody>
          <a:bodyPr/>
          <a:lstStyle/>
          <a:p>
            <a:r>
              <a:rPr lang="el-GR" noProof="0" dirty="0"/>
              <a:t>Αποτελέσματα</a:t>
            </a:r>
          </a:p>
        </p:txBody>
      </p:sp>
      <p:sp>
        <p:nvSpPr>
          <p:cNvPr id="6" name="Text Placeholder 5"/>
          <p:cNvSpPr>
            <a:spLocks noGrp="1"/>
          </p:cNvSpPr>
          <p:nvPr>
            <p:ph type="body" sz="quarter" idx="13"/>
          </p:nvPr>
        </p:nvSpPr>
        <p:spPr/>
        <p:txBody>
          <a:bodyPr/>
          <a:lstStyle/>
          <a:p>
            <a:pPr marL="0"/>
            <a:r>
              <a:rPr lang="el-GR" dirty="0"/>
              <a:t>Οδικός φωτισμός </a:t>
            </a:r>
            <a:endParaRPr lang="el-GR" noProof="0" dirty="0"/>
          </a:p>
        </p:txBody>
      </p:sp>
      <p:graphicFrame>
        <p:nvGraphicFramePr>
          <p:cNvPr id="2" name="Table 1">
            <a:extLst>
              <a:ext uri="{FF2B5EF4-FFF2-40B4-BE49-F238E27FC236}">
                <a16:creationId xmlns:a16="http://schemas.microsoft.com/office/drawing/2014/main" id="{3BDB834B-A29D-4BDC-A1EB-DD22EB6AA745}"/>
              </a:ext>
            </a:extLst>
          </p:cNvPr>
          <p:cNvGraphicFramePr>
            <a:graphicFrameLocks noGrp="1"/>
          </p:cNvGraphicFramePr>
          <p:nvPr>
            <p:extLst>
              <p:ext uri="{D42A27DB-BD31-4B8C-83A1-F6EECF244321}">
                <p14:modId xmlns:p14="http://schemas.microsoft.com/office/powerpoint/2010/main" val="3524383071"/>
              </p:ext>
            </p:extLst>
          </p:nvPr>
        </p:nvGraphicFramePr>
        <p:xfrm>
          <a:off x="86816" y="1780802"/>
          <a:ext cx="8229600" cy="1072134"/>
        </p:xfrm>
        <a:graphic>
          <a:graphicData uri="http://schemas.openxmlformats.org/drawingml/2006/table">
            <a:tbl>
              <a:tblPr firstRow="1" bandRow="1">
                <a:tableStyleId>{5C22544A-7EE6-4342-B048-85BDC9FD1C3A}</a:tableStyleId>
              </a:tblPr>
              <a:tblGrid>
                <a:gridCol w="7125286">
                  <a:extLst>
                    <a:ext uri="{9D8B030D-6E8A-4147-A177-3AD203B41FA5}">
                      <a16:colId xmlns:a16="http://schemas.microsoft.com/office/drawing/2014/main" val="3676759419"/>
                    </a:ext>
                  </a:extLst>
                </a:gridCol>
                <a:gridCol w="1104314">
                  <a:extLst>
                    <a:ext uri="{9D8B030D-6E8A-4147-A177-3AD203B41FA5}">
                      <a16:colId xmlns:a16="http://schemas.microsoft.com/office/drawing/2014/main" val="967250227"/>
                    </a:ext>
                  </a:extLst>
                </a:gridCol>
              </a:tblGrid>
              <a:tr h="228600">
                <a:tc>
                  <a:txBody>
                    <a:bodyPr/>
                    <a:lstStyle/>
                    <a:p>
                      <a:pPr marL="45720" marR="45720">
                        <a:lnSpc>
                          <a:spcPct val="115000"/>
                        </a:lnSpc>
                        <a:spcBef>
                          <a:spcPts val="600"/>
                        </a:spcBef>
                        <a:spcAft>
                          <a:spcPts val="0"/>
                        </a:spcAft>
                      </a:pPr>
                      <a:r>
                        <a:rPr lang="el-GR" sz="1600" b="0" i="0" kern="1200" dirty="0">
                          <a:solidFill>
                            <a:schemeClr val="lt1"/>
                          </a:solidFill>
                          <a:effectLst/>
                          <a:latin typeface="+mn-lt"/>
                          <a:ea typeface="+mn-ea"/>
                          <a:cs typeface="+mn-cs"/>
                        </a:rPr>
                        <a:t>Ποια είναι η εγγυημένη διάρκεια ζωής (σε ώρες) των προσφερόμενων φωτιστικών σωμάτων;</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45720" marR="45720" algn="r">
                        <a:spcBef>
                          <a:spcPts val="600"/>
                        </a:spcBef>
                        <a:spcAft>
                          <a:spcPts val="0"/>
                        </a:spcAft>
                      </a:pPr>
                      <a:r>
                        <a:rPr lang="en-US" sz="1600" kern="1100">
                          <a:effectLst/>
                        </a:rPr>
                        <a:t>hours</a:t>
                      </a:r>
                      <a:endParaRPr lang="en-CY"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04625480"/>
                  </a:ext>
                </a:extLst>
              </a:tr>
              <a:tr h="228600">
                <a:tc>
                  <a:txBody>
                    <a:bodyPr/>
                    <a:lstStyle/>
                    <a:p>
                      <a:pPr marL="45720" marR="45720">
                        <a:lnSpc>
                          <a:spcPct val="115000"/>
                        </a:lnSpc>
                        <a:spcBef>
                          <a:spcPts val="600"/>
                        </a:spcBef>
                        <a:spcAft>
                          <a:spcPts val="0"/>
                        </a:spcAft>
                      </a:pPr>
                      <a:r>
                        <a:rPr lang="en-US" sz="1600" dirty="0">
                          <a:effectLst/>
                        </a:rPr>
                        <a:t>Longest</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a:effectLst/>
                        </a:rPr>
                        <a:t>70.000</a:t>
                      </a:r>
                      <a:endParaRPr lang="en-CY"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1674901"/>
                  </a:ext>
                </a:extLst>
              </a:tr>
              <a:tr h="228600">
                <a:tc>
                  <a:txBody>
                    <a:bodyPr/>
                    <a:lstStyle/>
                    <a:p>
                      <a:pPr marL="45720" marR="45720">
                        <a:lnSpc>
                          <a:spcPct val="115000"/>
                        </a:lnSpc>
                        <a:spcBef>
                          <a:spcPts val="600"/>
                        </a:spcBef>
                        <a:spcAft>
                          <a:spcPts val="0"/>
                        </a:spcAft>
                      </a:pPr>
                      <a:r>
                        <a:rPr lang="en-US" sz="1600">
                          <a:effectLst/>
                        </a:rPr>
                        <a:t>Shortest</a:t>
                      </a:r>
                      <a:endParaRPr lang="en-CY"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dirty="0">
                          <a:effectLst/>
                        </a:rPr>
                        <a:t>50.000</a:t>
                      </a:r>
                      <a:endParaRPr lang="en-CY" sz="16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50009816"/>
                  </a:ext>
                </a:extLst>
              </a:tr>
            </a:tbl>
          </a:graphicData>
        </a:graphic>
      </p:graphicFrame>
      <p:sp>
        <p:nvSpPr>
          <p:cNvPr id="9" name="Footer Placeholder 31">
            <a:extLst>
              <a:ext uri="{FF2B5EF4-FFF2-40B4-BE49-F238E27FC236}">
                <a16:creationId xmlns:a16="http://schemas.microsoft.com/office/drawing/2014/main" id="{884CC7C3-E704-49A0-AF70-30AA437DD8F5}"/>
              </a:ext>
            </a:extLst>
          </p:cNvPr>
          <p:cNvSpPr>
            <a:spLocks noGrp="1"/>
          </p:cNvSpPr>
          <p:nvPr>
            <p:ph type="ftr" sz="quarter" idx="11"/>
          </p:nvPr>
        </p:nvSpPr>
        <p:spPr>
          <a:xfrm>
            <a:off x="2606040" y="6356350"/>
            <a:ext cx="4342224" cy="365125"/>
          </a:xfrm>
        </p:spPr>
        <p:txBody>
          <a:bodyPr/>
          <a:lstStyle/>
          <a:p>
            <a:r>
              <a:rPr lang="el-GR" dirty="0"/>
              <a:t>Ενότητα </a:t>
            </a:r>
            <a:r>
              <a:rPr lang="en-US" dirty="0"/>
              <a:t>1</a:t>
            </a:r>
            <a:r>
              <a:rPr lang="el-GR" dirty="0"/>
              <a:t>:  Ανάλυση Αγοράς για ΠΔΣ</a:t>
            </a:r>
          </a:p>
        </p:txBody>
      </p:sp>
      <p:pic>
        <p:nvPicPr>
          <p:cNvPr id="14338" name="Picture 2" descr="Forms response chart. Question title: Η εταιρείας σας προμηθεύει φωτιστικά οδικού φωτισμού με δυνατότητα αυξομείωσης της έντασης του φωτισμού;. Number of responses: 5 responses.">
            <a:extLst>
              <a:ext uri="{FF2B5EF4-FFF2-40B4-BE49-F238E27FC236}">
                <a16:creationId xmlns:a16="http://schemas.microsoft.com/office/drawing/2014/main" id="{B1E5E5D6-EF5A-4903-A23F-0816A4B4248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0" t="5954" r="6688" b="7217"/>
          <a:stretch/>
        </p:blipFill>
        <p:spPr bwMode="auto">
          <a:xfrm>
            <a:off x="0" y="3426090"/>
            <a:ext cx="7956376" cy="345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82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DF610-95E4-4D46-B96C-4D9FBF39C128}" type="slidenum">
              <a:rPr lang="en-IE" smtClean="0"/>
              <a:pPr/>
              <a:t>14</a:t>
            </a:fld>
            <a:endParaRPr lang="en-IE"/>
          </a:p>
        </p:txBody>
      </p:sp>
      <p:sp>
        <p:nvSpPr>
          <p:cNvPr id="5" name="Title 4"/>
          <p:cNvSpPr>
            <a:spLocks noGrp="1"/>
          </p:cNvSpPr>
          <p:nvPr>
            <p:ph type="title"/>
          </p:nvPr>
        </p:nvSpPr>
        <p:spPr/>
        <p:txBody>
          <a:bodyPr/>
          <a:lstStyle/>
          <a:p>
            <a:r>
              <a:rPr lang="el-GR" noProof="0" dirty="0"/>
              <a:t>Αποτελέσματα</a:t>
            </a:r>
          </a:p>
        </p:txBody>
      </p:sp>
      <p:sp>
        <p:nvSpPr>
          <p:cNvPr id="6" name="Text Placeholder 5"/>
          <p:cNvSpPr>
            <a:spLocks noGrp="1"/>
          </p:cNvSpPr>
          <p:nvPr>
            <p:ph type="body" sz="quarter" idx="13"/>
          </p:nvPr>
        </p:nvSpPr>
        <p:spPr>
          <a:xfrm>
            <a:off x="457200" y="980728"/>
            <a:ext cx="7992119" cy="575270"/>
          </a:xfrm>
        </p:spPr>
        <p:txBody>
          <a:bodyPr/>
          <a:lstStyle/>
          <a:p>
            <a:pPr marL="0"/>
            <a:r>
              <a:rPr lang="el-GR" dirty="0"/>
              <a:t>Οδικός φωτισμός </a:t>
            </a:r>
            <a:endParaRPr lang="el-GR" noProof="0" dirty="0"/>
          </a:p>
        </p:txBody>
      </p:sp>
      <p:graphicFrame>
        <p:nvGraphicFramePr>
          <p:cNvPr id="3" name="Table 2">
            <a:extLst>
              <a:ext uri="{FF2B5EF4-FFF2-40B4-BE49-F238E27FC236}">
                <a16:creationId xmlns:a16="http://schemas.microsoft.com/office/drawing/2014/main" id="{4888863F-81A4-4AFB-A7F5-945651367110}"/>
              </a:ext>
            </a:extLst>
          </p:cNvPr>
          <p:cNvGraphicFramePr>
            <a:graphicFrameLocks noGrp="1"/>
          </p:cNvGraphicFramePr>
          <p:nvPr>
            <p:extLst>
              <p:ext uri="{D42A27DB-BD31-4B8C-83A1-F6EECF244321}">
                <p14:modId xmlns:p14="http://schemas.microsoft.com/office/powerpoint/2010/main" val="2057809672"/>
              </p:ext>
            </p:extLst>
          </p:nvPr>
        </p:nvGraphicFramePr>
        <p:xfrm>
          <a:off x="107504" y="1708794"/>
          <a:ext cx="8229600" cy="1072134"/>
        </p:xfrm>
        <a:graphic>
          <a:graphicData uri="http://schemas.openxmlformats.org/drawingml/2006/table">
            <a:tbl>
              <a:tblPr firstRow="1" bandRow="1">
                <a:tableStyleId>{5C22544A-7EE6-4342-B048-85BDC9FD1C3A}</a:tableStyleId>
              </a:tblPr>
              <a:tblGrid>
                <a:gridCol w="7033846">
                  <a:extLst>
                    <a:ext uri="{9D8B030D-6E8A-4147-A177-3AD203B41FA5}">
                      <a16:colId xmlns:a16="http://schemas.microsoft.com/office/drawing/2014/main" val="4029947961"/>
                    </a:ext>
                  </a:extLst>
                </a:gridCol>
                <a:gridCol w="1195754">
                  <a:extLst>
                    <a:ext uri="{9D8B030D-6E8A-4147-A177-3AD203B41FA5}">
                      <a16:colId xmlns:a16="http://schemas.microsoft.com/office/drawing/2014/main" val="294101013"/>
                    </a:ext>
                  </a:extLst>
                </a:gridCol>
              </a:tblGrid>
              <a:tr h="228600">
                <a:tc>
                  <a:txBody>
                    <a:bodyPr/>
                    <a:lstStyle/>
                    <a:p>
                      <a:pPr marL="45720" marR="45720">
                        <a:lnSpc>
                          <a:spcPct val="115000"/>
                        </a:lnSpc>
                        <a:spcBef>
                          <a:spcPts val="600"/>
                        </a:spcBef>
                        <a:spcAft>
                          <a:spcPts val="0"/>
                        </a:spcAft>
                      </a:pPr>
                      <a:r>
                        <a:rPr lang="el-GR" sz="1600" dirty="0">
                          <a:effectLst/>
                        </a:rPr>
                        <a:t>Τα φωτιστικά σώματα που προμηθεύει η εταιρεία σας καλύπτονται από όρους εγγύησης και συντήρησης;</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45720" marR="45720" algn="r">
                        <a:spcBef>
                          <a:spcPts val="600"/>
                        </a:spcBef>
                        <a:spcAft>
                          <a:spcPts val="0"/>
                        </a:spcAft>
                      </a:pPr>
                      <a:r>
                        <a:rPr lang="en-US" sz="1600" kern="1100">
                          <a:effectLst/>
                        </a:rPr>
                        <a:t>Years</a:t>
                      </a:r>
                      <a:endParaRPr lang="en-CY"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964696478"/>
                  </a:ext>
                </a:extLst>
              </a:tr>
              <a:tr h="228600">
                <a:tc>
                  <a:txBody>
                    <a:bodyPr/>
                    <a:lstStyle/>
                    <a:p>
                      <a:pPr marL="45720" marR="45720">
                        <a:lnSpc>
                          <a:spcPct val="115000"/>
                        </a:lnSpc>
                        <a:spcBef>
                          <a:spcPts val="600"/>
                        </a:spcBef>
                        <a:spcAft>
                          <a:spcPts val="0"/>
                        </a:spcAft>
                      </a:pPr>
                      <a:r>
                        <a:rPr lang="en-US" sz="1600" dirty="0">
                          <a:effectLst/>
                        </a:rPr>
                        <a:t>Maximum</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a:effectLst/>
                        </a:rPr>
                        <a:t>10</a:t>
                      </a:r>
                      <a:endParaRPr lang="en-CY"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86392977"/>
                  </a:ext>
                </a:extLst>
              </a:tr>
              <a:tr h="228600">
                <a:tc>
                  <a:txBody>
                    <a:bodyPr/>
                    <a:lstStyle/>
                    <a:p>
                      <a:pPr marL="45720" marR="45720">
                        <a:lnSpc>
                          <a:spcPct val="115000"/>
                        </a:lnSpc>
                        <a:spcBef>
                          <a:spcPts val="600"/>
                        </a:spcBef>
                        <a:spcAft>
                          <a:spcPts val="0"/>
                        </a:spcAft>
                      </a:pPr>
                      <a:r>
                        <a:rPr lang="en-US" sz="1600" dirty="0">
                          <a:effectLst/>
                        </a:rPr>
                        <a:t>Minimum</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dirty="0">
                          <a:effectLst/>
                        </a:rPr>
                        <a:t>3</a:t>
                      </a:r>
                      <a:endParaRPr lang="en-CY" sz="16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835102607"/>
                  </a:ext>
                </a:extLst>
              </a:tr>
            </a:tbl>
          </a:graphicData>
        </a:graphic>
      </p:graphicFrame>
      <p:pic>
        <p:nvPicPr>
          <p:cNvPr id="15362" name="Picture 2" descr="Forms response chart. Question title:  Επιλέξτε τη Σήμανση που φέρουν τα φωτιστικά οδικού φωτισμού που προμηθεύετε. Number of responses: 4 responses.">
            <a:extLst>
              <a:ext uri="{FF2B5EF4-FFF2-40B4-BE49-F238E27FC236}">
                <a16:creationId xmlns:a16="http://schemas.microsoft.com/office/drawing/2014/main" id="{48F6139A-11C1-479B-BC4F-6B5DBA1C0E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8" t="5917" r="1213" b="8709"/>
          <a:stretch/>
        </p:blipFill>
        <p:spPr bwMode="auto">
          <a:xfrm>
            <a:off x="888862" y="3789039"/>
            <a:ext cx="7128793" cy="30243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305AEEF0-AD84-4850-B5A9-5031E9094D47}"/>
              </a:ext>
            </a:extLst>
          </p:cNvPr>
          <p:cNvGraphicFramePr>
            <a:graphicFrameLocks noGrp="1"/>
          </p:cNvGraphicFramePr>
          <p:nvPr>
            <p:extLst>
              <p:ext uri="{D42A27DB-BD31-4B8C-83A1-F6EECF244321}">
                <p14:modId xmlns:p14="http://schemas.microsoft.com/office/powerpoint/2010/main" val="554680825"/>
              </p:ext>
            </p:extLst>
          </p:nvPr>
        </p:nvGraphicFramePr>
        <p:xfrm>
          <a:off x="46609" y="1628800"/>
          <a:ext cx="8341815" cy="1880362"/>
        </p:xfrm>
        <a:graphic>
          <a:graphicData uri="http://schemas.openxmlformats.org/drawingml/2006/table">
            <a:tbl>
              <a:tblPr firstRow="1" bandRow="1">
                <a:tableStyleId>{5C22544A-7EE6-4342-B048-85BDC9FD1C3A}</a:tableStyleId>
              </a:tblPr>
              <a:tblGrid>
                <a:gridCol w="7129756">
                  <a:extLst>
                    <a:ext uri="{9D8B030D-6E8A-4147-A177-3AD203B41FA5}">
                      <a16:colId xmlns:a16="http://schemas.microsoft.com/office/drawing/2014/main" val="3246541575"/>
                    </a:ext>
                  </a:extLst>
                </a:gridCol>
                <a:gridCol w="1212059">
                  <a:extLst>
                    <a:ext uri="{9D8B030D-6E8A-4147-A177-3AD203B41FA5}">
                      <a16:colId xmlns:a16="http://schemas.microsoft.com/office/drawing/2014/main" val="1884800053"/>
                    </a:ext>
                  </a:extLst>
                </a:gridCol>
              </a:tblGrid>
              <a:tr h="228600">
                <a:tc>
                  <a:txBody>
                    <a:bodyPr/>
                    <a:lstStyle/>
                    <a:p>
                      <a:pPr marL="45720" marR="45720">
                        <a:lnSpc>
                          <a:spcPct val="115000"/>
                        </a:lnSpc>
                        <a:spcBef>
                          <a:spcPts val="600"/>
                        </a:spcBef>
                        <a:spcAft>
                          <a:spcPts val="0"/>
                        </a:spcAft>
                      </a:pPr>
                      <a:r>
                        <a:rPr lang="el-GR" sz="1600" dirty="0">
                          <a:effectLst/>
                        </a:rPr>
                        <a:t>Το προσωπικό της εταιρεία σας έχει εμπειρία τουλάχιστον τριών ετών στο σχεδιασμό φωτισμού/ στην εγκατάσταση φωτισμού και / ή το οποίο διαθέτει τα κατάλληλα επαγγελματικά προσόντα στους τομείς της μηχανικής φωτισμού;</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45720" marR="45720" algn="r">
                        <a:spcBef>
                          <a:spcPts val="600"/>
                        </a:spcBef>
                        <a:spcAft>
                          <a:spcPts val="0"/>
                        </a:spcAft>
                      </a:pPr>
                      <a:r>
                        <a:rPr lang="en-US" sz="1600" kern="1100">
                          <a:effectLst/>
                        </a:rPr>
                        <a:t>%</a:t>
                      </a:r>
                      <a:endParaRPr lang="en-CY"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1129851880"/>
                  </a:ext>
                </a:extLst>
              </a:tr>
              <a:tr h="228600">
                <a:tc>
                  <a:txBody>
                    <a:bodyPr/>
                    <a:lstStyle/>
                    <a:p>
                      <a:pPr marL="45720" marR="45720">
                        <a:lnSpc>
                          <a:spcPct val="115000"/>
                        </a:lnSpc>
                        <a:spcBef>
                          <a:spcPts val="600"/>
                        </a:spcBef>
                        <a:spcAft>
                          <a:spcPts val="0"/>
                        </a:spcAft>
                      </a:pPr>
                      <a:r>
                        <a:rPr lang="en-US" sz="1600" dirty="0">
                          <a:effectLst/>
                        </a:rPr>
                        <a:t>Yes</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a:effectLst/>
                        </a:rPr>
                        <a:t>100</a:t>
                      </a:r>
                      <a:endParaRPr lang="en-CY" sz="16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7724602"/>
                  </a:ext>
                </a:extLst>
              </a:tr>
              <a:tr h="228600">
                <a:tc>
                  <a:txBody>
                    <a:bodyPr/>
                    <a:lstStyle/>
                    <a:p>
                      <a:pPr marL="45720" marR="45720">
                        <a:lnSpc>
                          <a:spcPct val="115000"/>
                        </a:lnSpc>
                        <a:spcBef>
                          <a:spcPts val="600"/>
                        </a:spcBef>
                        <a:spcAft>
                          <a:spcPts val="0"/>
                        </a:spcAft>
                      </a:pPr>
                      <a:r>
                        <a:rPr lang="en-US" sz="1600" dirty="0">
                          <a:effectLst/>
                        </a:rPr>
                        <a:t>No</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dirty="0">
                          <a:effectLst/>
                        </a:rPr>
                        <a:t>-</a:t>
                      </a:r>
                      <a:endParaRPr lang="en-CY" sz="16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73811051"/>
                  </a:ext>
                </a:extLst>
              </a:tr>
              <a:tr h="228600">
                <a:tc>
                  <a:txBody>
                    <a:bodyPr/>
                    <a:lstStyle/>
                    <a:p>
                      <a:pPr marL="45720" marR="45720">
                        <a:lnSpc>
                          <a:spcPct val="115000"/>
                        </a:lnSpc>
                        <a:spcBef>
                          <a:spcPts val="600"/>
                        </a:spcBef>
                        <a:spcAft>
                          <a:spcPts val="0"/>
                        </a:spcAft>
                      </a:pPr>
                      <a:r>
                        <a:rPr lang="en-US" sz="1600">
                          <a:effectLst/>
                        </a:rPr>
                        <a:t>Don’t know</a:t>
                      </a:r>
                      <a:endParaRPr lang="en-CY"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dirty="0">
                          <a:effectLst/>
                        </a:rPr>
                        <a:t>-</a:t>
                      </a:r>
                      <a:endParaRPr lang="en-CY" sz="16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37921638"/>
                  </a:ext>
                </a:extLst>
              </a:tr>
              <a:tr h="228600">
                <a:tc>
                  <a:txBody>
                    <a:bodyPr/>
                    <a:lstStyle/>
                    <a:p>
                      <a:pPr marL="45720" marR="45720">
                        <a:lnSpc>
                          <a:spcPct val="115000"/>
                        </a:lnSpc>
                        <a:spcBef>
                          <a:spcPts val="600"/>
                        </a:spcBef>
                        <a:spcAft>
                          <a:spcPts val="0"/>
                        </a:spcAft>
                      </a:pPr>
                      <a:r>
                        <a:rPr lang="en-US" sz="1600" dirty="0">
                          <a:effectLst/>
                        </a:rPr>
                        <a:t>No answer</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dirty="0">
                          <a:effectLst/>
                        </a:rPr>
                        <a:t>-</a:t>
                      </a:r>
                      <a:endParaRPr lang="en-CY" sz="16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36456619"/>
                  </a:ext>
                </a:extLst>
              </a:tr>
            </a:tbl>
          </a:graphicData>
        </a:graphic>
      </p:graphicFrame>
    </p:spTree>
    <p:extLst>
      <p:ext uri="{BB962C8B-B14F-4D97-AF65-F5344CB8AC3E}">
        <p14:creationId xmlns:p14="http://schemas.microsoft.com/office/powerpoint/2010/main" val="176609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DF610-95E4-4D46-B96C-4D9FBF39C128}" type="slidenum">
              <a:rPr lang="en-IE" smtClean="0"/>
              <a:pPr/>
              <a:t>15</a:t>
            </a:fld>
            <a:endParaRPr lang="en-IE"/>
          </a:p>
        </p:txBody>
      </p:sp>
      <p:sp>
        <p:nvSpPr>
          <p:cNvPr id="5" name="Title 4"/>
          <p:cNvSpPr>
            <a:spLocks noGrp="1"/>
          </p:cNvSpPr>
          <p:nvPr>
            <p:ph type="title"/>
          </p:nvPr>
        </p:nvSpPr>
        <p:spPr/>
        <p:txBody>
          <a:bodyPr/>
          <a:lstStyle/>
          <a:p>
            <a:r>
              <a:rPr lang="el-GR" noProof="0" dirty="0"/>
              <a:t>Αποτελέσματα</a:t>
            </a:r>
          </a:p>
        </p:txBody>
      </p:sp>
      <p:sp>
        <p:nvSpPr>
          <p:cNvPr id="6" name="Text Placeholder 5"/>
          <p:cNvSpPr>
            <a:spLocks noGrp="1"/>
          </p:cNvSpPr>
          <p:nvPr>
            <p:ph type="body" sz="quarter" idx="13"/>
          </p:nvPr>
        </p:nvSpPr>
        <p:spPr>
          <a:xfrm>
            <a:off x="48223" y="1091797"/>
            <a:ext cx="7992119" cy="575270"/>
          </a:xfrm>
        </p:spPr>
        <p:txBody>
          <a:bodyPr/>
          <a:lstStyle/>
          <a:p>
            <a:pPr marL="0"/>
            <a:r>
              <a:rPr lang="el-GR" sz="2000" dirty="0"/>
              <a:t>Οχήματα</a:t>
            </a:r>
            <a:endParaRPr lang="el-GR" sz="2000" noProof="0" dirty="0"/>
          </a:p>
        </p:txBody>
      </p:sp>
      <p:pic>
        <p:nvPicPr>
          <p:cNvPr id="9218" name="Picture 2" descr="Forms response chart. Question title: Θα σας ενδιέφερε να συμμετάσχετε σε πιθανή προκήρυξη για Πράσινη Δημόσια Σύμβαση προμήθειας στην κατηγορία οχημάτων με αυστηρές περιβαλλοντικές απαιτήσεις; . Number of responses: 7 responses.">
            <a:extLst>
              <a:ext uri="{FF2B5EF4-FFF2-40B4-BE49-F238E27FC236}">
                <a16:creationId xmlns:a16="http://schemas.microsoft.com/office/drawing/2014/main" id="{B4C5FE44-288A-40AC-A357-F589574E3AA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63" r="7476" b="9206"/>
          <a:stretch/>
        </p:blipFill>
        <p:spPr bwMode="auto">
          <a:xfrm>
            <a:off x="0" y="1412776"/>
            <a:ext cx="4608512" cy="209519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orms response chart. Question title: Γενικά η εταιρεία σας συμμετέχει σε διαγωνισμούς δημοσίων συμβάσεων;. Number of responses: 7 responses.">
            <a:extLst>
              <a:ext uri="{FF2B5EF4-FFF2-40B4-BE49-F238E27FC236}">
                <a16:creationId xmlns:a16="http://schemas.microsoft.com/office/drawing/2014/main" id="{4DDFB063-BA16-4662-8D05-B175669B93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50" r="24059" b="6961"/>
          <a:stretch/>
        </p:blipFill>
        <p:spPr bwMode="auto">
          <a:xfrm>
            <a:off x="4803430" y="1276769"/>
            <a:ext cx="4292347" cy="229624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Forms response chart. Question title: Θα σας ενδιέφερε να συμμετάσχετε σε πιθανή προκήρυξη για Πράσινη Δημόσια Σύμβαση προμήθειας στην κατηγορία εξοπλισμός απεικόνισης με αυστηρές περιβαλλοντικές απαιτήσεις; . Number of responses: 7 responses.">
            <a:extLst>
              <a:ext uri="{FF2B5EF4-FFF2-40B4-BE49-F238E27FC236}">
                <a16:creationId xmlns:a16="http://schemas.microsoft.com/office/drawing/2014/main" id="{824D1352-3E2B-436B-B731-DF7A2CEA92B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12" r="3282"/>
          <a:stretch/>
        </p:blipFill>
        <p:spPr bwMode="auto">
          <a:xfrm>
            <a:off x="30851" y="4495267"/>
            <a:ext cx="4923184" cy="239011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Forms response chart. Question title: Γενικά η εταιρεία σας συμμετέχει σε διαγωνισμούς δημοσίων συμβάσεων;. Number of responses: 7 responses.">
            <a:extLst>
              <a:ext uri="{FF2B5EF4-FFF2-40B4-BE49-F238E27FC236}">
                <a16:creationId xmlns:a16="http://schemas.microsoft.com/office/drawing/2014/main" id="{B2C4B9C6-39F9-4C16-B155-F25608E657F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15" t="5163" r="23748" b="9488"/>
          <a:stretch/>
        </p:blipFill>
        <p:spPr bwMode="auto">
          <a:xfrm>
            <a:off x="4969090" y="4820922"/>
            <a:ext cx="4209417" cy="20644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5">
            <a:extLst>
              <a:ext uri="{FF2B5EF4-FFF2-40B4-BE49-F238E27FC236}">
                <a16:creationId xmlns:a16="http://schemas.microsoft.com/office/drawing/2014/main" id="{1B1D2CFB-3428-466D-AAC2-C8C2DAC58057}"/>
              </a:ext>
            </a:extLst>
          </p:cNvPr>
          <p:cNvSpPr txBox="1">
            <a:spLocks/>
          </p:cNvSpPr>
          <p:nvPr/>
        </p:nvSpPr>
        <p:spPr>
          <a:xfrm>
            <a:off x="15796" y="4108423"/>
            <a:ext cx="7992119" cy="575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el-GR" sz="2000" dirty="0"/>
              <a:t>Εξοπλισμός Απεικόνισης </a:t>
            </a:r>
          </a:p>
        </p:txBody>
      </p:sp>
    </p:spTree>
    <p:extLst>
      <p:ext uri="{BB962C8B-B14F-4D97-AF65-F5344CB8AC3E}">
        <p14:creationId xmlns:p14="http://schemas.microsoft.com/office/powerpoint/2010/main" val="4211909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DF610-95E4-4D46-B96C-4D9FBF39C128}" type="slidenum">
              <a:rPr lang="en-IE" smtClean="0"/>
              <a:pPr/>
              <a:t>16</a:t>
            </a:fld>
            <a:endParaRPr lang="en-IE"/>
          </a:p>
        </p:txBody>
      </p:sp>
      <p:sp>
        <p:nvSpPr>
          <p:cNvPr id="5" name="Title 4"/>
          <p:cNvSpPr>
            <a:spLocks noGrp="1"/>
          </p:cNvSpPr>
          <p:nvPr>
            <p:ph type="title"/>
          </p:nvPr>
        </p:nvSpPr>
        <p:spPr/>
        <p:txBody>
          <a:bodyPr/>
          <a:lstStyle/>
          <a:p>
            <a:r>
              <a:rPr lang="el-GR" noProof="0" dirty="0"/>
              <a:t>Αποτελέσματα</a:t>
            </a:r>
          </a:p>
        </p:txBody>
      </p:sp>
      <p:sp>
        <p:nvSpPr>
          <p:cNvPr id="6" name="Text Placeholder 5"/>
          <p:cNvSpPr>
            <a:spLocks noGrp="1"/>
          </p:cNvSpPr>
          <p:nvPr>
            <p:ph type="body" sz="quarter" idx="13"/>
          </p:nvPr>
        </p:nvSpPr>
        <p:spPr>
          <a:xfrm>
            <a:off x="48223" y="1091797"/>
            <a:ext cx="7992119" cy="575270"/>
          </a:xfrm>
        </p:spPr>
        <p:txBody>
          <a:bodyPr/>
          <a:lstStyle/>
          <a:p>
            <a:pPr marL="0"/>
            <a:r>
              <a:rPr lang="el-GR" sz="2000" noProof="0" dirty="0"/>
              <a:t>Υπολογιστές</a:t>
            </a:r>
            <a:r>
              <a:rPr lang="el-GR" sz="2000" dirty="0"/>
              <a:t> και Οθόνες </a:t>
            </a:r>
            <a:endParaRPr lang="el-GR" sz="2000" noProof="0" dirty="0"/>
          </a:p>
        </p:txBody>
      </p:sp>
      <p:sp>
        <p:nvSpPr>
          <p:cNvPr id="13" name="Text Placeholder 5">
            <a:extLst>
              <a:ext uri="{FF2B5EF4-FFF2-40B4-BE49-F238E27FC236}">
                <a16:creationId xmlns:a16="http://schemas.microsoft.com/office/drawing/2014/main" id="{1B1D2CFB-3428-466D-AAC2-C8C2DAC58057}"/>
              </a:ext>
            </a:extLst>
          </p:cNvPr>
          <p:cNvSpPr txBox="1">
            <a:spLocks/>
          </p:cNvSpPr>
          <p:nvPr/>
        </p:nvSpPr>
        <p:spPr>
          <a:xfrm>
            <a:off x="15796" y="4108423"/>
            <a:ext cx="7992119" cy="575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el-GR" sz="2000" dirty="0"/>
              <a:t> </a:t>
            </a:r>
          </a:p>
        </p:txBody>
      </p:sp>
      <p:pic>
        <p:nvPicPr>
          <p:cNvPr id="3" name="Picture 2">
            <a:extLst>
              <a:ext uri="{FF2B5EF4-FFF2-40B4-BE49-F238E27FC236}">
                <a16:creationId xmlns:a16="http://schemas.microsoft.com/office/drawing/2014/main" id="{D433CBC8-1ACC-4EED-8F22-2B7D1788D72A}"/>
              </a:ext>
            </a:extLst>
          </p:cNvPr>
          <p:cNvPicPr>
            <a:picLocks noChangeAspect="1"/>
          </p:cNvPicPr>
          <p:nvPr/>
        </p:nvPicPr>
        <p:blipFill>
          <a:blip r:embed="rId3"/>
          <a:stretch>
            <a:fillRect/>
          </a:stretch>
        </p:blipFill>
        <p:spPr>
          <a:xfrm>
            <a:off x="48223" y="1475465"/>
            <a:ext cx="5231514" cy="2474468"/>
          </a:xfrm>
          <a:prstGeom prst="rect">
            <a:avLst/>
          </a:prstGeom>
        </p:spPr>
      </p:pic>
      <p:pic>
        <p:nvPicPr>
          <p:cNvPr id="12292" name="Picture 4" descr="Forms response chart. Question title: Γενικά η εταιρεία σας συμμετέχει σε διαγωνισμούς δημοσίων συμβάσεων;. Number of responses: 3 responses.">
            <a:extLst>
              <a:ext uri="{FF2B5EF4-FFF2-40B4-BE49-F238E27FC236}">
                <a16:creationId xmlns:a16="http://schemas.microsoft.com/office/drawing/2014/main" id="{85488532-146A-4C4B-8343-4C275E1EE14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63" t="6961" r="23226" b="6961"/>
          <a:stretch/>
        </p:blipFill>
        <p:spPr bwMode="auto">
          <a:xfrm>
            <a:off x="4836961" y="1766319"/>
            <a:ext cx="4258816" cy="2062163"/>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5">
            <a:extLst>
              <a:ext uri="{FF2B5EF4-FFF2-40B4-BE49-F238E27FC236}">
                <a16:creationId xmlns:a16="http://schemas.microsoft.com/office/drawing/2014/main" id="{A29D0BA2-948A-4E91-A435-355A4269B677}"/>
              </a:ext>
            </a:extLst>
          </p:cNvPr>
          <p:cNvSpPr txBox="1">
            <a:spLocks/>
          </p:cNvSpPr>
          <p:nvPr/>
        </p:nvSpPr>
        <p:spPr>
          <a:xfrm>
            <a:off x="0" y="3986972"/>
            <a:ext cx="7992119" cy="575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el-GR" sz="2000" dirty="0"/>
              <a:t>Οδικός Φωτισμός</a:t>
            </a:r>
          </a:p>
        </p:txBody>
      </p:sp>
      <p:pic>
        <p:nvPicPr>
          <p:cNvPr id="12296" name="Picture 8" descr="Forms response chart. Question title: Θα σας ενδιέφερε να συμμετάσχετε σε πιθανή προκήρυξη για Πράσινη Δημόσια Σύμβαση προμήθειας στην κατηγορία οδικός φωτισμός με αυστηρές περιβαλλοντικές απαιτήσεις; . Number of responses: 5 responses.">
            <a:extLst>
              <a:ext uri="{FF2B5EF4-FFF2-40B4-BE49-F238E27FC236}">
                <a16:creationId xmlns:a16="http://schemas.microsoft.com/office/drawing/2014/main" id="{0C9F200D-050D-47EA-9941-3169E709E9D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51" r="7476" b="8322"/>
          <a:stretch/>
        </p:blipFill>
        <p:spPr bwMode="auto">
          <a:xfrm>
            <a:off x="0" y="4589340"/>
            <a:ext cx="4802598" cy="2224036"/>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Forms response chart. Question title: Γενικά η εταιρεία σας συμμετέχει σε διαγωνισμούς δημοσίων συμβάσεων;. Number of responses: 5 responses.">
            <a:extLst>
              <a:ext uri="{FF2B5EF4-FFF2-40B4-BE49-F238E27FC236}">
                <a16:creationId xmlns:a16="http://schemas.microsoft.com/office/drawing/2014/main" id="{83B1166B-85EF-427C-AD12-4174B08BB6F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63" r="20863" b="8832"/>
          <a:stretch/>
        </p:blipFill>
        <p:spPr bwMode="auto">
          <a:xfrm>
            <a:off x="5016472" y="4833415"/>
            <a:ext cx="4127528" cy="205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985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DF610-95E4-4D46-B96C-4D9FBF39C128}" type="slidenum">
              <a:rPr lang="en-IE" smtClean="0"/>
              <a:pPr/>
              <a:t>17</a:t>
            </a:fld>
            <a:endParaRPr lang="en-IE"/>
          </a:p>
        </p:txBody>
      </p:sp>
      <p:sp>
        <p:nvSpPr>
          <p:cNvPr id="5" name="Title 4"/>
          <p:cNvSpPr>
            <a:spLocks noGrp="1"/>
          </p:cNvSpPr>
          <p:nvPr>
            <p:ph type="title"/>
          </p:nvPr>
        </p:nvSpPr>
        <p:spPr/>
        <p:txBody>
          <a:bodyPr/>
          <a:lstStyle/>
          <a:p>
            <a:r>
              <a:rPr lang="el-GR" noProof="0" dirty="0"/>
              <a:t>Αποτελέσματα</a:t>
            </a:r>
          </a:p>
        </p:txBody>
      </p:sp>
      <p:sp>
        <p:nvSpPr>
          <p:cNvPr id="6" name="Text Placeholder 5"/>
          <p:cNvSpPr>
            <a:spLocks noGrp="1"/>
          </p:cNvSpPr>
          <p:nvPr>
            <p:ph type="body" sz="quarter" idx="13"/>
          </p:nvPr>
        </p:nvSpPr>
        <p:spPr>
          <a:xfrm>
            <a:off x="-36512" y="1052736"/>
            <a:ext cx="7992119" cy="575270"/>
          </a:xfrm>
        </p:spPr>
        <p:txBody>
          <a:bodyPr/>
          <a:lstStyle/>
          <a:p>
            <a:pPr marL="0"/>
            <a:r>
              <a:rPr lang="el-GR" sz="1800" dirty="0"/>
              <a:t>Οχήματα</a:t>
            </a:r>
            <a:endParaRPr lang="el-GR" sz="1800" noProof="0" dirty="0"/>
          </a:p>
        </p:txBody>
      </p:sp>
      <p:sp>
        <p:nvSpPr>
          <p:cNvPr id="10" name="Text Placeholder 5">
            <a:extLst>
              <a:ext uri="{FF2B5EF4-FFF2-40B4-BE49-F238E27FC236}">
                <a16:creationId xmlns:a16="http://schemas.microsoft.com/office/drawing/2014/main" id="{F2612C54-6B63-49B1-994B-5DCB4368F53E}"/>
              </a:ext>
            </a:extLst>
          </p:cNvPr>
          <p:cNvSpPr txBox="1">
            <a:spLocks/>
          </p:cNvSpPr>
          <p:nvPr/>
        </p:nvSpPr>
        <p:spPr>
          <a:xfrm>
            <a:off x="-32817" y="2276872"/>
            <a:ext cx="7992119" cy="575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el-GR" sz="1800" dirty="0"/>
              <a:t>Εξοπλισμός απεικόνισης</a:t>
            </a:r>
          </a:p>
        </p:txBody>
      </p:sp>
      <p:sp>
        <p:nvSpPr>
          <p:cNvPr id="12" name="Text Placeholder 5">
            <a:extLst>
              <a:ext uri="{FF2B5EF4-FFF2-40B4-BE49-F238E27FC236}">
                <a16:creationId xmlns:a16="http://schemas.microsoft.com/office/drawing/2014/main" id="{D199F0DD-F05C-42B4-B305-1354B6853214}"/>
              </a:ext>
            </a:extLst>
          </p:cNvPr>
          <p:cNvSpPr txBox="1">
            <a:spLocks/>
          </p:cNvSpPr>
          <p:nvPr/>
        </p:nvSpPr>
        <p:spPr>
          <a:xfrm>
            <a:off x="-32818" y="3861048"/>
            <a:ext cx="7992119" cy="575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el-GR" sz="1800" dirty="0"/>
              <a:t>Υπολογιστές και Οθόνες</a:t>
            </a:r>
          </a:p>
        </p:txBody>
      </p:sp>
      <p:graphicFrame>
        <p:nvGraphicFramePr>
          <p:cNvPr id="7" name="Table 6">
            <a:extLst>
              <a:ext uri="{FF2B5EF4-FFF2-40B4-BE49-F238E27FC236}">
                <a16:creationId xmlns:a16="http://schemas.microsoft.com/office/drawing/2014/main" id="{272F9805-E156-4EB5-93B7-8EE5CD9855C5}"/>
              </a:ext>
            </a:extLst>
          </p:cNvPr>
          <p:cNvGraphicFramePr>
            <a:graphicFrameLocks noGrp="1"/>
          </p:cNvGraphicFramePr>
          <p:nvPr>
            <p:extLst>
              <p:ext uri="{D42A27DB-BD31-4B8C-83A1-F6EECF244321}">
                <p14:modId xmlns:p14="http://schemas.microsoft.com/office/powerpoint/2010/main" val="3892522473"/>
              </p:ext>
            </p:extLst>
          </p:nvPr>
        </p:nvGraphicFramePr>
        <p:xfrm>
          <a:off x="14808" y="5949280"/>
          <a:ext cx="8229600" cy="831469"/>
        </p:xfrm>
        <a:graphic>
          <a:graphicData uri="http://schemas.openxmlformats.org/drawingml/2006/table">
            <a:tbl>
              <a:tblPr firstRow="1" bandRow="1">
                <a:tableStyleId>{5C22544A-7EE6-4342-B048-85BDC9FD1C3A}</a:tableStyleId>
              </a:tblPr>
              <a:tblGrid>
                <a:gridCol w="7125286">
                  <a:extLst>
                    <a:ext uri="{9D8B030D-6E8A-4147-A177-3AD203B41FA5}">
                      <a16:colId xmlns:a16="http://schemas.microsoft.com/office/drawing/2014/main" val="2919196776"/>
                    </a:ext>
                  </a:extLst>
                </a:gridCol>
                <a:gridCol w="1104314">
                  <a:extLst>
                    <a:ext uri="{9D8B030D-6E8A-4147-A177-3AD203B41FA5}">
                      <a16:colId xmlns:a16="http://schemas.microsoft.com/office/drawing/2014/main" val="1656681804"/>
                    </a:ext>
                  </a:extLst>
                </a:gridCol>
              </a:tblGrid>
              <a:tr h="228600">
                <a:tc>
                  <a:txBody>
                    <a:bodyPr/>
                    <a:lstStyle/>
                    <a:p>
                      <a:pPr marL="45720" marR="45720" algn="l" defTabSz="914400" rtl="0" eaLnBrk="1" latinLnBrk="0" hangingPunct="1">
                        <a:lnSpc>
                          <a:spcPct val="115000"/>
                        </a:lnSpc>
                        <a:spcBef>
                          <a:spcPts val="600"/>
                        </a:spcBef>
                        <a:spcAft>
                          <a:spcPts val="0"/>
                        </a:spcAft>
                      </a:pPr>
                      <a:r>
                        <a:rPr lang="el-GR" sz="1100" b="1" kern="1200" dirty="0">
                          <a:solidFill>
                            <a:schemeClr val="lt1"/>
                          </a:solidFill>
                          <a:effectLst/>
                          <a:latin typeface="+mn-lt"/>
                          <a:ea typeface="+mn-ea"/>
                          <a:cs typeface="+mn-cs"/>
                        </a:rPr>
                        <a:t>Είναι η εταιρεία σας πιστοποιημένη με το σύστημα περιβαλλοντικής διαχείρισης (ISO 14001) ή με το Σύστημα Οικολογικής Διαχείρισης και Ελέγχου (EMAS);</a:t>
                      </a:r>
                      <a:endParaRPr lang="en-CY" sz="1100" b="1" kern="1200" dirty="0">
                        <a:solidFill>
                          <a:schemeClr val="lt1"/>
                        </a:solidFill>
                        <a:effectLst/>
                        <a:latin typeface="+mn-lt"/>
                        <a:ea typeface="+mn-ea"/>
                        <a:cs typeface="+mn-cs"/>
                      </a:endParaRPr>
                    </a:p>
                  </a:txBody>
                  <a:tcPr marL="0" marR="0" marT="0" marB="0" anchor="b"/>
                </a:tc>
                <a:tc>
                  <a:txBody>
                    <a:bodyPr/>
                    <a:lstStyle/>
                    <a:p>
                      <a:pPr marL="45720" marR="45720" algn="r">
                        <a:spcBef>
                          <a:spcPts val="600"/>
                        </a:spcBef>
                        <a:spcAft>
                          <a:spcPts val="0"/>
                        </a:spcAft>
                      </a:pPr>
                      <a:r>
                        <a:rPr lang="en-US" sz="1100" kern="1100">
                          <a:effectLst/>
                        </a:rPr>
                        <a:t>%</a:t>
                      </a:r>
                      <a:endParaRPr lang="en-CY" sz="11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3668082240"/>
                  </a:ext>
                </a:extLst>
              </a:tr>
              <a:tr h="228600">
                <a:tc>
                  <a:txBody>
                    <a:bodyPr/>
                    <a:lstStyle/>
                    <a:p>
                      <a:pPr marL="45720" marR="45720">
                        <a:lnSpc>
                          <a:spcPct val="115000"/>
                        </a:lnSpc>
                        <a:spcBef>
                          <a:spcPts val="600"/>
                        </a:spcBef>
                        <a:spcAft>
                          <a:spcPts val="0"/>
                        </a:spcAft>
                      </a:pPr>
                      <a:r>
                        <a:rPr lang="en-US" sz="1100">
                          <a:effectLst/>
                        </a:rPr>
                        <a:t>Yes</a:t>
                      </a:r>
                      <a:endParaRPr lang="en-CY"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100" kern="1100">
                          <a:effectLst/>
                        </a:rPr>
                        <a:t>100</a:t>
                      </a:r>
                      <a:endParaRPr lang="en-CY" sz="11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50313354"/>
                  </a:ext>
                </a:extLst>
              </a:tr>
              <a:tr h="228600">
                <a:tc>
                  <a:txBody>
                    <a:bodyPr/>
                    <a:lstStyle/>
                    <a:p>
                      <a:pPr marL="45720" marR="45720">
                        <a:lnSpc>
                          <a:spcPct val="115000"/>
                        </a:lnSpc>
                        <a:spcBef>
                          <a:spcPts val="600"/>
                        </a:spcBef>
                        <a:spcAft>
                          <a:spcPts val="0"/>
                        </a:spcAft>
                      </a:pPr>
                      <a:r>
                        <a:rPr lang="en-US" sz="1100" dirty="0">
                          <a:effectLst/>
                        </a:rPr>
                        <a:t>No</a:t>
                      </a:r>
                      <a:endParaRPr lang="en-CY"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100" kern="1100" dirty="0">
                          <a:effectLst/>
                        </a:rPr>
                        <a:t>-</a:t>
                      </a:r>
                      <a:endParaRPr lang="en-CY" sz="11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48228529"/>
                  </a:ext>
                </a:extLst>
              </a:tr>
            </a:tbl>
          </a:graphicData>
        </a:graphic>
      </p:graphicFrame>
      <p:sp>
        <p:nvSpPr>
          <p:cNvPr id="14" name="Text Placeholder 5">
            <a:extLst>
              <a:ext uri="{FF2B5EF4-FFF2-40B4-BE49-F238E27FC236}">
                <a16:creationId xmlns:a16="http://schemas.microsoft.com/office/drawing/2014/main" id="{B025BA16-31E6-48A4-9DD6-4378555DC1FC}"/>
              </a:ext>
            </a:extLst>
          </p:cNvPr>
          <p:cNvSpPr txBox="1">
            <a:spLocks/>
          </p:cNvSpPr>
          <p:nvPr/>
        </p:nvSpPr>
        <p:spPr>
          <a:xfrm>
            <a:off x="-36512" y="5590034"/>
            <a:ext cx="7992119" cy="575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a:r>
              <a:rPr lang="el-GR" sz="1800" dirty="0"/>
              <a:t>Οδικός Φωτισμός</a:t>
            </a:r>
          </a:p>
        </p:txBody>
      </p:sp>
      <p:graphicFrame>
        <p:nvGraphicFramePr>
          <p:cNvPr id="8" name="Table 7">
            <a:extLst>
              <a:ext uri="{FF2B5EF4-FFF2-40B4-BE49-F238E27FC236}">
                <a16:creationId xmlns:a16="http://schemas.microsoft.com/office/drawing/2014/main" id="{7EA125D2-26CA-4140-AE71-C022DB7B64AD}"/>
              </a:ext>
            </a:extLst>
          </p:cNvPr>
          <p:cNvGraphicFramePr>
            <a:graphicFrameLocks noGrp="1"/>
          </p:cNvGraphicFramePr>
          <p:nvPr>
            <p:extLst>
              <p:ext uri="{D42A27DB-BD31-4B8C-83A1-F6EECF244321}">
                <p14:modId xmlns:p14="http://schemas.microsoft.com/office/powerpoint/2010/main" val="1458907863"/>
              </p:ext>
            </p:extLst>
          </p:nvPr>
        </p:nvGraphicFramePr>
        <p:xfrm>
          <a:off x="14808" y="1420251"/>
          <a:ext cx="8229600" cy="831469"/>
        </p:xfrm>
        <a:graphic>
          <a:graphicData uri="http://schemas.openxmlformats.org/drawingml/2006/table">
            <a:tbl>
              <a:tblPr firstRow="1" bandRow="1">
                <a:tableStyleId>{5C22544A-7EE6-4342-B048-85BDC9FD1C3A}</a:tableStyleId>
              </a:tblPr>
              <a:tblGrid>
                <a:gridCol w="7125286">
                  <a:extLst>
                    <a:ext uri="{9D8B030D-6E8A-4147-A177-3AD203B41FA5}">
                      <a16:colId xmlns:a16="http://schemas.microsoft.com/office/drawing/2014/main" val="3033289523"/>
                    </a:ext>
                  </a:extLst>
                </a:gridCol>
                <a:gridCol w="1104314">
                  <a:extLst>
                    <a:ext uri="{9D8B030D-6E8A-4147-A177-3AD203B41FA5}">
                      <a16:colId xmlns:a16="http://schemas.microsoft.com/office/drawing/2014/main" val="3296761185"/>
                    </a:ext>
                  </a:extLst>
                </a:gridCol>
              </a:tblGrid>
              <a:tr h="228600">
                <a:tc>
                  <a:txBody>
                    <a:bodyPr/>
                    <a:lstStyle/>
                    <a:p>
                      <a:pPr marL="45720" marR="45720">
                        <a:lnSpc>
                          <a:spcPct val="115000"/>
                        </a:lnSpc>
                        <a:spcBef>
                          <a:spcPts val="600"/>
                        </a:spcBef>
                        <a:spcAft>
                          <a:spcPts val="0"/>
                        </a:spcAft>
                      </a:pPr>
                      <a:r>
                        <a:rPr lang="el-GR" sz="1100" dirty="0">
                          <a:effectLst/>
                        </a:rPr>
                        <a:t>Είναι η εταιρεία σας πιστοποιημένη με το σύστημα περιβαλλοντικής διαχείρισης (ISO 14001) ή με το Σύστημα Οικολογικής Διαχείρισης και Ελέγχου (EMAS);</a:t>
                      </a:r>
                    </a:p>
                  </a:txBody>
                  <a:tcPr marL="0" marR="0" marT="0" marB="0" anchor="b"/>
                </a:tc>
                <a:tc>
                  <a:txBody>
                    <a:bodyPr/>
                    <a:lstStyle/>
                    <a:p>
                      <a:pPr marL="45720" marR="45720" algn="r">
                        <a:spcBef>
                          <a:spcPts val="600"/>
                        </a:spcBef>
                        <a:spcAft>
                          <a:spcPts val="0"/>
                        </a:spcAft>
                      </a:pPr>
                      <a:r>
                        <a:rPr lang="en-US" sz="1100" kern="1100">
                          <a:effectLst/>
                        </a:rPr>
                        <a:t>%</a:t>
                      </a:r>
                      <a:endParaRPr lang="en-CY" sz="11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005253953"/>
                  </a:ext>
                </a:extLst>
              </a:tr>
              <a:tr h="228600">
                <a:tc>
                  <a:txBody>
                    <a:bodyPr/>
                    <a:lstStyle/>
                    <a:p>
                      <a:pPr marL="45720" marR="45720">
                        <a:lnSpc>
                          <a:spcPct val="115000"/>
                        </a:lnSpc>
                        <a:spcBef>
                          <a:spcPts val="600"/>
                        </a:spcBef>
                        <a:spcAft>
                          <a:spcPts val="0"/>
                        </a:spcAft>
                      </a:pPr>
                      <a:r>
                        <a:rPr lang="en-US" sz="1100" dirty="0">
                          <a:effectLst/>
                        </a:rPr>
                        <a:t>Yes</a:t>
                      </a:r>
                      <a:endParaRPr lang="en-CY"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100" kern="1100">
                          <a:effectLst/>
                        </a:rPr>
                        <a:t>14</a:t>
                      </a:r>
                      <a:endParaRPr lang="en-CY" sz="11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71089212"/>
                  </a:ext>
                </a:extLst>
              </a:tr>
              <a:tr h="228600">
                <a:tc>
                  <a:txBody>
                    <a:bodyPr/>
                    <a:lstStyle/>
                    <a:p>
                      <a:pPr marL="45720" marR="45720">
                        <a:lnSpc>
                          <a:spcPct val="115000"/>
                        </a:lnSpc>
                        <a:spcBef>
                          <a:spcPts val="600"/>
                        </a:spcBef>
                        <a:spcAft>
                          <a:spcPts val="0"/>
                        </a:spcAft>
                      </a:pPr>
                      <a:r>
                        <a:rPr lang="en-US" sz="1100" dirty="0">
                          <a:effectLst/>
                        </a:rPr>
                        <a:t>No</a:t>
                      </a:r>
                      <a:endParaRPr lang="en-CY"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100" kern="1100" dirty="0">
                          <a:effectLst/>
                        </a:rPr>
                        <a:t>86</a:t>
                      </a:r>
                      <a:endParaRPr lang="en-CY" sz="11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990762974"/>
                  </a:ext>
                </a:extLst>
              </a:tr>
            </a:tbl>
          </a:graphicData>
        </a:graphic>
      </p:graphicFrame>
      <p:graphicFrame>
        <p:nvGraphicFramePr>
          <p:cNvPr id="13" name="Table 12">
            <a:extLst>
              <a:ext uri="{FF2B5EF4-FFF2-40B4-BE49-F238E27FC236}">
                <a16:creationId xmlns:a16="http://schemas.microsoft.com/office/drawing/2014/main" id="{345161DF-00BC-47E2-B545-E461A37BCFAE}"/>
              </a:ext>
            </a:extLst>
          </p:cNvPr>
          <p:cNvGraphicFramePr>
            <a:graphicFrameLocks noGrp="1"/>
          </p:cNvGraphicFramePr>
          <p:nvPr>
            <p:extLst>
              <p:ext uri="{D42A27DB-BD31-4B8C-83A1-F6EECF244321}">
                <p14:modId xmlns:p14="http://schemas.microsoft.com/office/powerpoint/2010/main" val="39765658"/>
              </p:ext>
            </p:extLst>
          </p:nvPr>
        </p:nvGraphicFramePr>
        <p:xfrm>
          <a:off x="14808" y="2564904"/>
          <a:ext cx="8229600" cy="1288669"/>
        </p:xfrm>
        <a:graphic>
          <a:graphicData uri="http://schemas.openxmlformats.org/drawingml/2006/table">
            <a:tbl>
              <a:tblPr firstRow="1" bandRow="1">
                <a:tableStyleId>{5C22544A-7EE6-4342-B048-85BDC9FD1C3A}</a:tableStyleId>
              </a:tblPr>
              <a:tblGrid>
                <a:gridCol w="7125286">
                  <a:extLst>
                    <a:ext uri="{9D8B030D-6E8A-4147-A177-3AD203B41FA5}">
                      <a16:colId xmlns:a16="http://schemas.microsoft.com/office/drawing/2014/main" val="4192537767"/>
                    </a:ext>
                  </a:extLst>
                </a:gridCol>
                <a:gridCol w="1104314">
                  <a:extLst>
                    <a:ext uri="{9D8B030D-6E8A-4147-A177-3AD203B41FA5}">
                      <a16:colId xmlns:a16="http://schemas.microsoft.com/office/drawing/2014/main" val="3984019238"/>
                    </a:ext>
                  </a:extLst>
                </a:gridCol>
              </a:tblGrid>
              <a:tr h="228600">
                <a:tc>
                  <a:txBody>
                    <a:bodyPr/>
                    <a:lstStyle/>
                    <a:p>
                      <a:pPr marL="45720" marR="45720">
                        <a:lnSpc>
                          <a:spcPct val="115000"/>
                        </a:lnSpc>
                        <a:spcBef>
                          <a:spcPts val="600"/>
                        </a:spcBef>
                        <a:spcAft>
                          <a:spcPts val="0"/>
                        </a:spcAft>
                      </a:pPr>
                      <a:r>
                        <a:rPr lang="el-GR" sz="1100" dirty="0">
                          <a:effectLst/>
                        </a:rPr>
                        <a:t>Είναι η εταιρεία σας πιστοποιημένη με το σύστημα περιβαλλοντικής διαχείρισης (ISO 14001) ή με το Σύστημα Οικολογικής Διαχείρισης και Ελέγχου (EMAS);</a:t>
                      </a:r>
                    </a:p>
                  </a:txBody>
                  <a:tcPr marL="0" marR="0" marT="0" marB="0" anchor="b"/>
                </a:tc>
                <a:tc>
                  <a:txBody>
                    <a:bodyPr/>
                    <a:lstStyle/>
                    <a:p>
                      <a:pPr marL="45720" marR="45720" algn="r">
                        <a:spcBef>
                          <a:spcPts val="600"/>
                        </a:spcBef>
                        <a:spcAft>
                          <a:spcPts val="0"/>
                        </a:spcAft>
                      </a:pPr>
                      <a:r>
                        <a:rPr lang="en-US" sz="1100" kern="1100">
                          <a:effectLst/>
                        </a:rPr>
                        <a:t>%</a:t>
                      </a:r>
                      <a:endParaRPr lang="en-CY" sz="11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077063029"/>
                  </a:ext>
                </a:extLst>
              </a:tr>
              <a:tr h="228600">
                <a:tc>
                  <a:txBody>
                    <a:bodyPr/>
                    <a:lstStyle/>
                    <a:p>
                      <a:pPr marL="45720" marR="45720">
                        <a:lnSpc>
                          <a:spcPct val="115000"/>
                        </a:lnSpc>
                        <a:spcBef>
                          <a:spcPts val="600"/>
                        </a:spcBef>
                        <a:spcAft>
                          <a:spcPts val="0"/>
                        </a:spcAft>
                      </a:pPr>
                      <a:r>
                        <a:rPr lang="en-US" sz="1100" dirty="0">
                          <a:effectLst/>
                        </a:rPr>
                        <a:t>Yes</a:t>
                      </a:r>
                      <a:endParaRPr lang="en-CY"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100" kern="1100">
                          <a:effectLst/>
                        </a:rPr>
                        <a:t>57</a:t>
                      </a:r>
                      <a:endParaRPr lang="en-CY" sz="11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69641872"/>
                  </a:ext>
                </a:extLst>
              </a:tr>
              <a:tr h="228600">
                <a:tc>
                  <a:txBody>
                    <a:bodyPr/>
                    <a:lstStyle/>
                    <a:p>
                      <a:pPr marL="45720" marR="45720">
                        <a:lnSpc>
                          <a:spcPct val="115000"/>
                        </a:lnSpc>
                        <a:spcBef>
                          <a:spcPts val="600"/>
                        </a:spcBef>
                        <a:spcAft>
                          <a:spcPts val="0"/>
                        </a:spcAft>
                      </a:pPr>
                      <a:r>
                        <a:rPr lang="en-US" sz="1100">
                          <a:effectLst/>
                        </a:rPr>
                        <a:t>No</a:t>
                      </a:r>
                      <a:endParaRPr lang="en-CY"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100" kern="1100">
                          <a:effectLst/>
                        </a:rPr>
                        <a:t>29</a:t>
                      </a:r>
                      <a:endParaRPr lang="en-CY" sz="11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14913931"/>
                  </a:ext>
                </a:extLst>
              </a:tr>
              <a:tr h="228600">
                <a:tc>
                  <a:txBody>
                    <a:bodyPr/>
                    <a:lstStyle/>
                    <a:p>
                      <a:pPr marL="45720" marR="45720">
                        <a:lnSpc>
                          <a:spcPct val="115000"/>
                        </a:lnSpc>
                        <a:spcBef>
                          <a:spcPts val="600"/>
                        </a:spcBef>
                        <a:spcAft>
                          <a:spcPts val="0"/>
                        </a:spcAft>
                      </a:pPr>
                      <a:r>
                        <a:rPr lang="en-US" sz="1100" dirty="0">
                          <a:effectLst/>
                        </a:rPr>
                        <a:t>Don’t know</a:t>
                      </a:r>
                      <a:endParaRPr lang="en-CY"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100" kern="1100">
                          <a:effectLst/>
                        </a:rPr>
                        <a:t>-</a:t>
                      </a:r>
                      <a:endParaRPr lang="en-CY" sz="11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66253702"/>
                  </a:ext>
                </a:extLst>
              </a:tr>
              <a:tr h="228600">
                <a:tc>
                  <a:txBody>
                    <a:bodyPr/>
                    <a:lstStyle/>
                    <a:p>
                      <a:pPr marL="45720" marR="45720">
                        <a:lnSpc>
                          <a:spcPct val="115000"/>
                        </a:lnSpc>
                        <a:spcBef>
                          <a:spcPts val="600"/>
                        </a:spcBef>
                        <a:spcAft>
                          <a:spcPts val="0"/>
                        </a:spcAft>
                      </a:pPr>
                      <a:r>
                        <a:rPr lang="en-US" sz="1100" dirty="0">
                          <a:effectLst/>
                        </a:rPr>
                        <a:t>No answer</a:t>
                      </a:r>
                      <a:endParaRPr lang="en-CY"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100" kern="1100" dirty="0">
                          <a:effectLst/>
                        </a:rPr>
                        <a:t>14</a:t>
                      </a:r>
                      <a:endParaRPr lang="en-CY" sz="11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19100136"/>
                  </a:ext>
                </a:extLst>
              </a:tr>
            </a:tbl>
          </a:graphicData>
        </a:graphic>
      </p:graphicFrame>
      <p:graphicFrame>
        <p:nvGraphicFramePr>
          <p:cNvPr id="15" name="Table 14">
            <a:extLst>
              <a:ext uri="{FF2B5EF4-FFF2-40B4-BE49-F238E27FC236}">
                <a16:creationId xmlns:a16="http://schemas.microsoft.com/office/drawing/2014/main" id="{E74329F8-14ED-4929-9F43-E8C76CC7A7BB}"/>
              </a:ext>
            </a:extLst>
          </p:cNvPr>
          <p:cNvGraphicFramePr>
            <a:graphicFrameLocks noGrp="1"/>
          </p:cNvGraphicFramePr>
          <p:nvPr>
            <p:extLst>
              <p:ext uri="{D42A27DB-BD31-4B8C-83A1-F6EECF244321}">
                <p14:modId xmlns:p14="http://schemas.microsoft.com/office/powerpoint/2010/main" val="472364710"/>
              </p:ext>
            </p:extLst>
          </p:nvPr>
        </p:nvGraphicFramePr>
        <p:xfrm>
          <a:off x="14808" y="4161670"/>
          <a:ext cx="8229600" cy="1288669"/>
        </p:xfrm>
        <a:graphic>
          <a:graphicData uri="http://schemas.openxmlformats.org/drawingml/2006/table">
            <a:tbl>
              <a:tblPr firstRow="1" bandRow="1">
                <a:tableStyleId>{5C22544A-7EE6-4342-B048-85BDC9FD1C3A}</a:tableStyleId>
              </a:tblPr>
              <a:tblGrid>
                <a:gridCol w="7125286">
                  <a:extLst>
                    <a:ext uri="{9D8B030D-6E8A-4147-A177-3AD203B41FA5}">
                      <a16:colId xmlns:a16="http://schemas.microsoft.com/office/drawing/2014/main" val="4270516677"/>
                    </a:ext>
                  </a:extLst>
                </a:gridCol>
                <a:gridCol w="1104314">
                  <a:extLst>
                    <a:ext uri="{9D8B030D-6E8A-4147-A177-3AD203B41FA5}">
                      <a16:colId xmlns:a16="http://schemas.microsoft.com/office/drawing/2014/main" val="2332335303"/>
                    </a:ext>
                  </a:extLst>
                </a:gridCol>
              </a:tblGrid>
              <a:tr h="345797">
                <a:tc>
                  <a:txBody>
                    <a:bodyPr/>
                    <a:lstStyle/>
                    <a:p>
                      <a:pPr marL="45720" marR="45720">
                        <a:lnSpc>
                          <a:spcPct val="115000"/>
                        </a:lnSpc>
                        <a:spcBef>
                          <a:spcPts val="600"/>
                        </a:spcBef>
                        <a:spcAft>
                          <a:spcPts val="0"/>
                        </a:spcAft>
                      </a:pPr>
                      <a:r>
                        <a:rPr lang="el-GR" sz="1100" dirty="0">
                          <a:effectLst/>
                        </a:rPr>
                        <a:t>Είναι η εταιρεία σας πιστοποιημένη με το σύστημα περιβαλλοντικής διαχείρισης (ISO 14001) ή με το Σύστημα Οικολογικής Διαχείρισης και Ελέγχου (EMAS);</a:t>
                      </a:r>
                    </a:p>
                  </a:txBody>
                  <a:tcPr marL="0" marR="0" marT="0" marB="0" anchor="b"/>
                </a:tc>
                <a:tc>
                  <a:txBody>
                    <a:bodyPr/>
                    <a:lstStyle/>
                    <a:p>
                      <a:pPr marL="45720" marR="45720" algn="r">
                        <a:spcBef>
                          <a:spcPts val="600"/>
                        </a:spcBef>
                        <a:spcAft>
                          <a:spcPts val="0"/>
                        </a:spcAft>
                      </a:pPr>
                      <a:r>
                        <a:rPr lang="en-US" sz="1100" kern="1100">
                          <a:effectLst/>
                        </a:rPr>
                        <a:t>%</a:t>
                      </a:r>
                      <a:endParaRPr lang="en-CY" sz="11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2400313678"/>
                  </a:ext>
                </a:extLst>
              </a:tr>
              <a:tr h="228600">
                <a:tc>
                  <a:txBody>
                    <a:bodyPr/>
                    <a:lstStyle/>
                    <a:p>
                      <a:pPr marL="45720" marR="45720">
                        <a:lnSpc>
                          <a:spcPct val="115000"/>
                        </a:lnSpc>
                        <a:spcBef>
                          <a:spcPts val="600"/>
                        </a:spcBef>
                        <a:spcAft>
                          <a:spcPts val="0"/>
                        </a:spcAft>
                      </a:pPr>
                      <a:r>
                        <a:rPr lang="en-US" sz="1100" dirty="0">
                          <a:effectLst/>
                        </a:rPr>
                        <a:t>Yes</a:t>
                      </a:r>
                      <a:endParaRPr lang="en-CY"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100" kern="1100">
                          <a:effectLst/>
                        </a:rPr>
                        <a:t>66,6</a:t>
                      </a:r>
                      <a:endParaRPr lang="en-CY" sz="11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42117576"/>
                  </a:ext>
                </a:extLst>
              </a:tr>
              <a:tr h="228600">
                <a:tc>
                  <a:txBody>
                    <a:bodyPr/>
                    <a:lstStyle/>
                    <a:p>
                      <a:pPr marL="45720" marR="45720">
                        <a:lnSpc>
                          <a:spcPct val="115000"/>
                        </a:lnSpc>
                        <a:spcBef>
                          <a:spcPts val="600"/>
                        </a:spcBef>
                        <a:spcAft>
                          <a:spcPts val="0"/>
                        </a:spcAft>
                      </a:pPr>
                      <a:r>
                        <a:rPr lang="en-US" sz="1100">
                          <a:effectLst/>
                        </a:rPr>
                        <a:t>No</a:t>
                      </a:r>
                      <a:endParaRPr lang="en-CY"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100" kern="1100">
                          <a:effectLst/>
                        </a:rPr>
                        <a:t>33,3</a:t>
                      </a:r>
                      <a:endParaRPr lang="en-CY" sz="11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09878610"/>
                  </a:ext>
                </a:extLst>
              </a:tr>
              <a:tr h="228600">
                <a:tc>
                  <a:txBody>
                    <a:bodyPr/>
                    <a:lstStyle/>
                    <a:p>
                      <a:pPr marL="45720" marR="45720">
                        <a:lnSpc>
                          <a:spcPct val="115000"/>
                        </a:lnSpc>
                        <a:spcBef>
                          <a:spcPts val="600"/>
                        </a:spcBef>
                        <a:spcAft>
                          <a:spcPts val="0"/>
                        </a:spcAft>
                      </a:pPr>
                      <a:r>
                        <a:rPr lang="en-US" sz="1100">
                          <a:effectLst/>
                        </a:rPr>
                        <a:t>Don’t know</a:t>
                      </a:r>
                      <a:endParaRPr lang="en-CY"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100" kern="1100">
                          <a:effectLst/>
                        </a:rPr>
                        <a:t>-</a:t>
                      </a:r>
                      <a:endParaRPr lang="en-CY" sz="1100" kern="110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5323890"/>
                  </a:ext>
                </a:extLst>
              </a:tr>
              <a:tr h="228600">
                <a:tc>
                  <a:txBody>
                    <a:bodyPr/>
                    <a:lstStyle/>
                    <a:p>
                      <a:pPr marL="45720" marR="45720">
                        <a:lnSpc>
                          <a:spcPct val="115000"/>
                        </a:lnSpc>
                        <a:spcBef>
                          <a:spcPts val="600"/>
                        </a:spcBef>
                        <a:spcAft>
                          <a:spcPts val="0"/>
                        </a:spcAft>
                      </a:pPr>
                      <a:r>
                        <a:rPr lang="en-US" sz="1100" dirty="0">
                          <a:effectLst/>
                        </a:rPr>
                        <a:t>No answer</a:t>
                      </a:r>
                      <a:endParaRPr lang="en-CY"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100" kern="1100" dirty="0">
                          <a:effectLst/>
                        </a:rPr>
                        <a:t>-</a:t>
                      </a:r>
                      <a:endParaRPr lang="en-CY" sz="11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90215633"/>
                  </a:ext>
                </a:extLst>
              </a:tr>
            </a:tbl>
          </a:graphicData>
        </a:graphic>
      </p:graphicFrame>
    </p:spTree>
    <p:extLst>
      <p:ext uri="{BB962C8B-B14F-4D97-AF65-F5344CB8AC3E}">
        <p14:creationId xmlns:p14="http://schemas.microsoft.com/office/powerpoint/2010/main" val="3899456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B2A0B6-2637-4A19-9F93-6C272BEAFC87}"/>
              </a:ext>
            </a:extLst>
          </p:cNvPr>
          <p:cNvSpPr>
            <a:spLocks noGrp="1"/>
          </p:cNvSpPr>
          <p:nvPr>
            <p:ph idx="1"/>
          </p:nvPr>
        </p:nvSpPr>
        <p:spPr>
          <a:xfrm>
            <a:off x="35496" y="3945019"/>
            <a:ext cx="7859216" cy="1836061"/>
          </a:xfrm>
        </p:spPr>
        <p:txBody>
          <a:bodyPr>
            <a:normAutofit/>
          </a:bodyPr>
          <a:lstStyle/>
          <a:p>
            <a:pPr marL="0" indent="0" algn="just">
              <a:buNone/>
            </a:pPr>
            <a:r>
              <a:rPr lang="el-GR" sz="1600" dirty="0"/>
              <a:t>Οι εταιρείες που παρέχουν εξοπλισμό απεικόνισης μπορούν να καλύψουν τις διαφορετικές απαιτήσεις και κριτήρια μιας πράσινης δημόσιας σύμβασης. Ένα μειονέκτημα είναι το γεγονός ότι η πλειοψηφία των εταιρειών δεν μπορεί να παράσχει μια ελάχιστη πενταετή εγγύηση. Οι εταιρείες είναι πρόθυμες να προσφέρουν την πενταετή εγγύηση σε περίπτωση συμβολαίου με ενδιαφερόμενους αγοραστές. Πολλές εταιρείες μπορούν να παρέχουν εξοπλισμό απεικόνισης που δέχεται ανακατασκευασμένο μελάνη, αλλά οι εταιρείες δεν προτείνουν αυτή τη λύση λόγω προβλημάτων ποιότητας.</a:t>
            </a:r>
          </a:p>
          <a:p>
            <a:pPr marL="0" indent="0" algn="just">
              <a:buNone/>
            </a:pPr>
            <a:endParaRPr lang="el-GR" sz="1600" dirty="0"/>
          </a:p>
          <a:p>
            <a:pPr marL="0" indent="0" algn="just">
              <a:buNone/>
            </a:pPr>
            <a:endParaRPr lang="el-GR" sz="1600" dirty="0"/>
          </a:p>
          <a:p>
            <a:endParaRPr lang="en-GB" dirty="0"/>
          </a:p>
          <a:p>
            <a:endParaRPr lang="en-CY" dirty="0"/>
          </a:p>
        </p:txBody>
      </p:sp>
      <p:sp>
        <p:nvSpPr>
          <p:cNvPr id="4" name="Slide Number Placeholder 3">
            <a:extLst>
              <a:ext uri="{FF2B5EF4-FFF2-40B4-BE49-F238E27FC236}">
                <a16:creationId xmlns:a16="http://schemas.microsoft.com/office/drawing/2014/main" id="{267AA903-793C-493D-9044-781D0B7983D0}"/>
              </a:ext>
            </a:extLst>
          </p:cNvPr>
          <p:cNvSpPr>
            <a:spLocks noGrp="1"/>
          </p:cNvSpPr>
          <p:nvPr>
            <p:ph type="sldNum" sz="quarter" idx="12"/>
          </p:nvPr>
        </p:nvSpPr>
        <p:spPr/>
        <p:txBody>
          <a:bodyPr/>
          <a:lstStyle/>
          <a:p>
            <a:fld id="{ABDDF610-95E4-4D46-B96C-4D9FBF39C128}" type="slidenum">
              <a:rPr lang="en-IE" smtClean="0"/>
              <a:pPr/>
              <a:t>18</a:t>
            </a:fld>
            <a:endParaRPr lang="en-IE"/>
          </a:p>
        </p:txBody>
      </p:sp>
      <p:sp>
        <p:nvSpPr>
          <p:cNvPr id="5" name="Title 4">
            <a:extLst>
              <a:ext uri="{FF2B5EF4-FFF2-40B4-BE49-F238E27FC236}">
                <a16:creationId xmlns:a16="http://schemas.microsoft.com/office/drawing/2014/main" id="{8B56B27F-23C2-4964-ABBC-B0A41EC7EB45}"/>
              </a:ext>
            </a:extLst>
          </p:cNvPr>
          <p:cNvSpPr>
            <a:spLocks noGrp="1"/>
          </p:cNvSpPr>
          <p:nvPr>
            <p:ph type="title"/>
          </p:nvPr>
        </p:nvSpPr>
        <p:spPr/>
        <p:txBody>
          <a:bodyPr/>
          <a:lstStyle/>
          <a:p>
            <a:r>
              <a:rPr lang="el-GR" dirty="0"/>
              <a:t>Συμπεράσματα</a:t>
            </a:r>
            <a:endParaRPr lang="en-CY" dirty="0"/>
          </a:p>
        </p:txBody>
      </p:sp>
      <p:sp>
        <p:nvSpPr>
          <p:cNvPr id="6" name="Text Placeholder 5">
            <a:extLst>
              <a:ext uri="{FF2B5EF4-FFF2-40B4-BE49-F238E27FC236}">
                <a16:creationId xmlns:a16="http://schemas.microsoft.com/office/drawing/2014/main" id="{16A12867-E33D-4F11-8F16-839D40683C7B}"/>
              </a:ext>
            </a:extLst>
          </p:cNvPr>
          <p:cNvSpPr>
            <a:spLocks noGrp="1"/>
          </p:cNvSpPr>
          <p:nvPr>
            <p:ph type="body" sz="quarter" idx="13"/>
          </p:nvPr>
        </p:nvSpPr>
        <p:spPr>
          <a:xfrm>
            <a:off x="35496" y="1125538"/>
            <a:ext cx="7992119" cy="575270"/>
          </a:xfrm>
        </p:spPr>
        <p:txBody>
          <a:bodyPr/>
          <a:lstStyle/>
          <a:p>
            <a:r>
              <a:rPr lang="el-GR" sz="2400" dirty="0"/>
              <a:t>Οχήματα</a:t>
            </a:r>
          </a:p>
          <a:p>
            <a:endParaRPr lang="en-CY" dirty="0"/>
          </a:p>
        </p:txBody>
      </p:sp>
      <p:sp>
        <p:nvSpPr>
          <p:cNvPr id="10" name="Text Placeholder 5">
            <a:extLst>
              <a:ext uri="{FF2B5EF4-FFF2-40B4-BE49-F238E27FC236}">
                <a16:creationId xmlns:a16="http://schemas.microsoft.com/office/drawing/2014/main" id="{325F3AB4-6D2D-4C4D-83D9-04F4990FE565}"/>
              </a:ext>
            </a:extLst>
          </p:cNvPr>
          <p:cNvSpPr txBox="1">
            <a:spLocks/>
          </p:cNvSpPr>
          <p:nvPr/>
        </p:nvSpPr>
        <p:spPr>
          <a:xfrm>
            <a:off x="457199" y="3508250"/>
            <a:ext cx="7992119" cy="575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l-GR" dirty="0"/>
          </a:p>
          <a:p>
            <a:endParaRPr lang="en-CY" dirty="0"/>
          </a:p>
        </p:txBody>
      </p:sp>
      <p:sp>
        <p:nvSpPr>
          <p:cNvPr id="11" name="Text Placeholder 5">
            <a:extLst>
              <a:ext uri="{FF2B5EF4-FFF2-40B4-BE49-F238E27FC236}">
                <a16:creationId xmlns:a16="http://schemas.microsoft.com/office/drawing/2014/main" id="{CF9E86E6-5F3B-437D-8FFD-BEABD12093F8}"/>
              </a:ext>
            </a:extLst>
          </p:cNvPr>
          <p:cNvSpPr txBox="1">
            <a:spLocks/>
          </p:cNvSpPr>
          <p:nvPr/>
        </p:nvSpPr>
        <p:spPr>
          <a:xfrm>
            <a:off x="35496" y="3469886"/>
            <a:ext cx="7992119" cy="575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Εξοπλισμός απεικόνισης</a:t>
            </a:r>
          </a:p>
          <a:p>
            <a:endParaRPr lang="en-CY" dirty="0"/>
          </a:p>
        </p:txBody>
      </p:sp>
      <p:sp>
        <p:nvSpPr>
          <p:cNvPr id="12" name="Content Placeholder 1">
            <a:extLst>
              <a:ext uri="{FF2B5EF4-FFF2-40B4-BE49-F238E27FC236}">
                <a16:creationId xmlns:a16="http://schemas.microsoft.com/office/drawing/2014/main" id="{9CAB69AD-D583-4E4C-9C21-0DC6DF178BD8}"/>
              </a:ext>
            </a:extLst>
          </p:cNvPr>
          <p:cNvSpPr txBox="1">
            <a:spLocks/>
          </p:cNvSpPr>
          <p:nvPr/>
        </p:nvSpPr>
        <p:spPr>
          <a:xfrm>
            <a:off x="63887" y="1565558"/>
            <a:ext cx="7859216" cy="18360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l-GR" sz="1600" dirty="0"/>
              <a:t>Η πλειοψηφία των εταιρειών αυτοκινήτων στην Κύπρο μπορεί να προμηθεύσει στην αγορά φιλικά προς το περιβάλλον οχήματα (σε διαφορετικές κατηγορίες) και με μια σειρά από ειδικά πράσινα χαρακτηριστικά, όπως σύστημα παρακολούθησης συμπεριφοράς οδήγησης, συστήματα παρακολούθησης πίεσης ελαστικών (TPMS) και σύστημα </a:t>
            </a:r>
            <a:r>
              <a:rPr lang="el-GR" sz="1600" dirty="0" err="1"/>
              <a:t>start-stop</a:t>
            </a:r>
            <a:r>
              <a:rPr lang="el-GR" sz="1600" dirty="0"/>
              <a:t>. Παρόλο που οι εταιρείες αυτοκινήτων έχουν συμμετάσχει σε προηγούμενες δημόσιες συμβάσεις, ένα αξιοσημείωτο ποσοστό (43%) δεν ενδιαφέρεται να συμμετάσχει σε μια μελλοντική Πράσινη Δημόσια Προμήθεια (GPP).</a:t>
            </a:r>
          </a:p>
          <a:p>
            <a:pPr marL="0" indent="0" algn="just">
              <a:buFont typeface="Arial" pitchFamily="34" charset="0"/>
              <a:buNone/>
            </a:pPr>
            <a:endParaRPr lang="el-GR" sz="1600" dirty="0"/>
          </a:p>
          <a:p>
            <a:pPr marL="0" indent="0" algn="just">
              <a:buFont typeface="Arial" pitchFamily="34" charset="0"/>
              <a:buNone/>
            </a:pPr>
            <a:endParaRPr lang="el-GR" sz="1600" dirty="0"/>
          </a:p>
          <a:p>
            <a:endParaRPr lang="en-GB" dirty="0"/>
          </a:p>
          <a:p>
            <a:endParaRPr lang="en-CY" dirty="0"/>
          </a:p>
        </p:txBody>
      </p:sp>
      <p:sp>
        <p:nvSpPr>
          <p:cNvPr id="13" name="Footer Placeholder 31">
            <a:extLst>
              <a:ext uri="{FF2B5EF4-FFF2-40B4-BE49-F238E27FC236}">
                <a16:creationId xmlns:a16="http://schemas.microsoft.com/office/drawing/2014/main" id="{8CE01121-70DD-4D13-9EF2-0C4AC742B4FF}"/>
              </a:ext>
            </a:extLst>
          </p:cNvPr>
          <p:cNvSpPr>
            <a:spLocks noGrp="1"/>
          </p:cNvSpPr>
          <p:nvPr>
            <p:ph type="ftr" sz="quarter" idx="11"/>
          </p:nvPr>
        </p:nvSpPr>
        <p:spPr>
          <a:xfrm>
            <a:off x="2606040" y="6356350"/>
            <a:ext cx="4342224" cy="365125"/>
          </a:xfrm>
        </p:spPr>
        <p:txBody>
          <a:bodyPr/>
          <a:lstStyle/>
          <a:p>
            <a:r>
              <a:rPr lang="el-GR" dirty="0"/>
              <a:t>Ενότητα </a:t>
            </a:r>
            <a:r>
              <a:rPr lang="en-US" dirty="0"/>
              <a:t>1</a:t>
            </a:r>
            <a:r>
              <a:rPr lang="el-GR" dirty="0"/>
              <a:t>:  Ανάλυση Αγοράς για ΠΔΣ</a:t>
            </a:r>
          </a:p>
        </p:txBody>
      </p:sp>
    </p:spTree>
    <p:extLst>
      <p:ext uri="{BB962C8B-B14F-4D97-AF65-F5344CB8AC3E}">
        <p14:creationId xmlns:p14="http://schemas.microsoft.com/office/powerpoint/2010/main" val="4094282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B2A0B6-2637-4A19-9F93-6C272BEAFC87}"/>
              </a:ext>
            </a:extLst>
          </p:cNvPr>
          <p:cNvSpPr>
            <a:spLocks noGrp="1"/>
          </p:cNvSpPr>
          <p:nvPr>
            <p:ph idx="1"/>
          </p:nvPr>
        </p:nvSpPr>
        <p:spPr>
          <a:xfrm>
            <a:off x="107504" y="3933056"/>
            <a:ext cx="7859216" cy="1836061"/>
          </a:xfrm>
        </p:spPr>
        <p:txBody>
          <a:bodyPr>
            <a:normAutofit/>
          </a:bodyPr>
          <a:lstStyle/>
          <a:p>
            <a:pPr marL="0" indent="0" algn="just">
              <a:buNone/>
            </a:pPr>
            <a:r>
              <a:rPr lang="el-GR" sz="1600" dirty="0"/>
              <a:t>Διάφορες τοπικές αρχές έχουν εκδηλώσει ενδιαφέρον για την οδικού φωτισμού. Οι λίγες εταιρείες που εμπλέκονται σε αυτή την κατηγορία μπορούν να προμηθεύσουν αποτελεσματικά φωτιστικά σώματα στην τοπική αγορά με υψηλά πρότυπα και κριτήρια. Το ίδιο ισχύει στην κατηγορία "Εσωτερικός Φωτισμός", όπου πολλές εταιρείες μπορούν να εντοπιστούν στην Κύπρο.</a:t>
            </a:r>
          </a:p>
          <a:p>
            <a:pPr marL="0" indent="0" algn="just">
              <a:buNone/>
            </a:pPr>
            <a:endParaRPr lang="el-GR" sz="1600" dirty="0"/>
          </a:p>
          <a:p>
            <a:pPr marL="0" indent="0" algn="just">
              <a:buNone/>
            </a:pPr>
            <a:endParaRPr lang="el-GR" sz="1600" dirty="0"/>
          </a:p>
          <a:p>
            <a:endParaRPr lang="en-GB" dirty="0"/>
          </a:p>
          <a:p>
            <a:endParaRPr lang="en-CY" dirty="0"/>
          </a:p>
        </p:txBody>
      </p:sp>
      <p:sp>
        <p:nvSpPr>
          <p:cNvPr id="4" name="Slide Number Placeholder 3">
            <a:extLst>
              <a:ext uri="{FF2B5EF4-FFF2-40B4-BE49-F238E27FC236}">
                <a16:creationId xmlns:a16="http://schemas.microsoft.com/office/drawing/2014/main" id="{267AA903-793C-493D-9044-781D0B7983D0}"/>
              </a:ext>
            </a:extLst>
          </p:cNvPr>
          <p:cNvSpPr>
            <a:spLocks noGrp="1"/>
          </p:cNvSpPr>
          <p:nvPr>
            <p:ph type="sldNum" sz="quarter" idx="12"/>
          </p:nvPr>
        </p:nvSpPr>
        <p:spPr/>
        <p:txBody>
          <a:bodyPr/>
          <a:lstStyle/>
          <a:p>
            <a:fld id="{ABDDF610-95E4-4D46-B96C-4D9FBF39C128}" type="slidenum">
              <a:rPr lang="en-IE" smtClean="0"/>
              <a:pPr/>
              <a:t>19</a:t>
            </a:fld>
            <a:endParaRPr lang="en-IE"/>
          </a:p>
        </p:txBody>
      </p:sp>
      <p:sp>
        <p:nvSpPr>
          <p:cNvPr id="5" name="Title 4">
            <a:extLst>
              <a:ext uri="{FF2B5EF4-FFF2-40B4-BE49-F238E27FC236}">
                <a16:creationId xmlns:a16="http://schemas.microsoft.com/office/drawing/2014/main" id="{8B56B27F-23C2-4964-ABBC-B0A41EC7EB45}"/>
              </a:ext>
            </a:extLst>
          </p:cNvPr>
          <p:cNvSpPr>
            <a:spLocks noGrp="1"/>
          </p:cNvSpPr>
          <p:nvPr>
            <p:ph type="title"/>
          </p:nvPr>
        </p:nvSpPr>
        <p:spPr/>
        <p:txBody>
          <a:bodyPr/>
          <a:lstStyle/>
          <a:p>
            <a:r>
              <a:rPr lang="el-GR" dirty="0"/>
              <a:t>Συμπεράσματα</a:t>
            </a:r>
            <a:endParaRPr lang="en-CY" dirty="0"/>
          </a:p>
        </p:txBody>
      </p:sp>
      <p:sp>
        <p:nvSpPr>
          <p:cNvPr id="6" name="Text Placeholder 5">
            <a:extLst>
              <a:ext uri="{FF2B5EF4-FFF2-40B4-BE49-F238E27FC236}">
                <a16:creationId xmlns:a16="http://schemas.microsoft.com/office/drawing/2014/main" id="{16A12867-E33D-4F11-8F16-839D40683C7B}"/>
              </a:ext>
            </a:extLst>
          </p:cNvPr>
          <p:cNvSpPr>
            <a:spLocks noGrp="1"/>
          </p:cNvSpPr>
          <p:nvPr>
            <p:ph type="body" sz="quarter" idx="13"/>
          </p:nvPr>
        </p:nvSpPr>
        <p:spPr>
          <a:xfrm>
            <a:off x="35496" y="1125538"/>
            <a:ext cx="7992119" cy="575270"/>
          </a:xfrm>
        </p:spPr>
        <p:txBody>
          <a:bodyPr/>
          <a:lstStyle/>
          <a:p>
            <a:r>
              <a:rPr lang="el-GR" sz="2400" dirty="0"/>
              <a:t>Υπολογιστές και Οθόνες</a:t>
            </a:r>
          </a:p>
          <a:p>
            <a:endParaRPr lang="en-CY" dirty="0"/>
          </a:p>
        </p:txBody>
      </p:sp>
      <p:sp>
        <p:nvSpPr>
          <p:cNvPr id="10" name="Text Placeholder 5">
            <a:extLst>
              <a:ext uri="{FF2B5EF4-FFF2-40B4-BE49-F238E27FC236}">
                <a16:creationId xmlns:a16="http://schemas.microsoft.com/office/drawing/2014/main" id="{325F3AB4-6D2D-4C4D-83D9-04F4990FE565}"/>
              </a:ext>
            </a:extLst>
          </p:cNvPr>
          <p:cNvSpPr txBox="1">
            <a:spLocks/>
          </p:cNvSpPr>
          <p:nvPr/>
        </p:nvSpPr>
        <p:spPr>
          <a:xfrm>
            <a:off x="457199" y="3508250"/>
            <a:ext cx="7992119" cy="575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l-GR" dirty="0"/>
          </a:p>
          <a:p>
            <a:endParaRPr lang="en-CY" dirty="0"/>
          </a:p>
        </p:txBody>
      </p:sp>
      <p:sp>
        <p:nvSpPr>
          <p:cNvPr id="11" name="Text Placeholder 5">
            <a:extLst>
              <a:ext uri="{FF2B5EF4-FFF2-40B4-BE49-F238E27FC236}">
                <a16:creationId xmlns:a16="http://schemas.microsoft.com/office/drawing/2014/main" id="{CF9E86E6-5F3B-437D-8FFD-BEABD12093F8}"/>
              </a:ext>
            </a:extLst>
          </p:cNvPr>
          <p:cNvSpPr txBox="1">
            <a:spLocks/>
          </p:cNvSpPr>
          <p:nvPr/>
        </p:nvSpPr>
        <p:spPr>
          <a:xfrm>
            <a:off x="107504" y="3469886"/>
            <a:ext cx="7992119" cy="5752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2800" kern="1200">
                <a:solidFill>
                  <a:schemeClr val="accent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Οδικός Φωτισμός</a:t>
            </a:r>
          </a:p>
          <a:p>
            <a:endParaRPr lang="en-CY" dirty="0"/>
          </a:p>
        </p:txBody>
      </p:sp>
      <p:sp>
        <p:nvSpPr>
          <p:cNvPr id="13" name="Footer Placeholder 31">
            <a:extLst>
              <a:ext uri="{FF2B5EF4-FFF2-40B4-BE49-F238E27FC236}">
                <a16:creationId xmlns:a16="http://schemas.microsoft.com/office/drawing/2014/main" id="{5696B155-EA39-450B-9493-91795D04FE1A}"/>
              </a:ext>
            </a:extLst>
          </p:cNvPr>
          <p:cNvSpPr>
            <a:spLocks noGrp="1"/>
          </p:cNvSpPr>
          <p:nvPr>
            <p:ph type="ftr" sz="quarter" idx="11"/>
          </p:nvPr>
        </p:nvSpPr>
        <p:spPr>
          <a:xfrm>
            <a:off x="2606040" y="6356350"/>
            <a:ext cx="4342224" cy="365125"/>
          </a:xfrm>
        </p:spPr>
        <p:txBody>
          <a:bodyPr/>
          <a:lstStyle/>
          <a:p>
            <a:r>
              <a:rPr lang="el-GR" dirty="0"/>
              <a:t>Ενότητα </a:t>
            </a:r>
            <a:r>
              <a:rPr lang="en-US" dirty="0"/>
              <a:t>1</a:t>
            </a:r>
            <a:r>
              <a:rPr lang="el-GR" dirty="0"/>
              <a:t>:  Ανάλυση Αγοράς για ΠΔΣ</a:t>
            </a:r>
          </a:p>
        </p:txBody>
      </p:sp>
      <p:sp>
        <p:nvSpPr>
          <p:cNvPr id="14" name="Content Placeholder 1">
            <a:extLst>
              <a:ext uri="{FF2B5EF4-FFF2-40B4-BE49-F238E27FC236}">
                <a16:creationId xmlns:a16="http://schemas.microsoft.com/office/drawing/2014/main" id="{7142C7C7-8E80-4AC6-9FE0-CA03F97E5886}"/>
              </a:ext>
            </a:extLst>
          </p:cNvPr>
          <p:cNvSpPr txBox="1">
            <a:spLocks/>
          </p:cNvSpPr>
          <p:nvPr/>
        </p:nvSpPr>
        <p:spPr>
          <a:xfrm>
            <a:off x="107504" y="1569462"/>
            <a:ext cx="7859216" cy="16632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l-GR" sz="1600" dirty="0"/>
              <a:t>Παρά τη χαμηλή συμμετοχή στην έρευνα, των εταιρειών που προμηθεύουν υπολογιστές και οθόνες, φαίνεται ότι είναι ικανές να συμμετάσχουν στις ΠΔΣ. Οι υπολογιστές και οι οθόνες που τροφοδοτούν την αγορά συμμορφώνονται με την τελευταία έκδοση του προτύπου Energy </a:t>
            </a:r>
            <a:r>
              <a:rPr lang="el-GR" sz="1600" dirty="0" err="1"/>
              <a:t>Star</a:t>
            </a:r>
            <a:r>
              <a:rPr lang="el-GR" sz="1600" dirty="0"/>
              <a:t> και μπορούν να προσφέρουν εγγύηση τουλάχιστον δύο ετών. Όπως και στην κατηγορία του εξοπλισμού απεικόνισης, οι προδιαγραφές του προϊόντος επηρεάζονται από τον κατασκευαστή (εγγύηση, συσκευασία).</a:t>
            </a:r>
          </a:p>
          <a:p>
            <a:pPr marL="0" indent="0" algn="just">
              <a:buFont typeface="Arial" pitchFamily="34" charset="0"/>
              <a:buNone/>
            </a:pPr>
            <a:endParaRPr lang="el-GR" sz="1600" dirty="0"/>
          </a:p>
          <a:p>
            <a:pPr marL="0" indent="0">
              <a:buNone/>
            </a:pPr>
            <a:endParaRPr lang="en-GB" dirty="0"/>
          </a:p>
          <a:p>
            <a:endParaRPr lang="en-CY" dirty="0"/>
          </a:p>
        </p:txBody>
      </p:sp>
    </p:spTree>
    <p:extLst>
      <p:ext uri="{BB962C8B-B14F-4D97-AF65-F5344CB8AC3E}">
        <p14:creationId xmlns:p14="http://schemas.microsoft.com/office/powerpoint/2010/main" val="418088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6"/>
          <p:cNvSpPr>
            <a:spLocks noGrp="1"/>
          </p:cNvSpPr>
          <p:nvPr>
            <p:ph sz="half" idx="2"/>
          </p:nvPr>
        </p:nvSpPr>
        <p:spPr>
          <a:xfrm>
            <a:off x="457200" y="1387800"/>
            <a:ext cx="7859216" cy="850106"/>
          </a:xfrm>
        </p:spPr>
        <p:txBody>
          <a:bodyPr lIns="72000" rIns="72000">
            <a:normAutofit fontScale="92500" lnSpcReduction="10000"/>
          </a:bodyPr>
          <a:lstStyle/>
          <a:p>
            <a:pPr marL="0" indent="0">
              <a:buNone/>
            </a:pPr>
            <a:r>
              <a:rPr lang="el-GR" sz="2800" noProof="0" dirty="0"/>
              <a:t>Συλλογή και ανάλυση συγκεκριμένων κατηγοριών προϊόντων/υπηρεσιών – Πράσινες Δημόσιες Συμβάσεις</a:t>
            </a:r>
          </a:p>
          <a:p>
            <a:pPr marL="514350" indent="-514350">
              <a:buFont typeface="+mj-lt"/>
              <a:buAutoNum type="arabicPeriod"/>
            </a:pPr>
            <a:endParaRPr lang="el-GR" sz="2800" noProof="0" dirty="0"/>
          </a:p>
        </p:txBody>
      </p:sp>
      <p:sp>
        <p:nvSpPr>
          <p:cNvPr id="7" name="Slide Number Placeholder 6"/>
          <p:cNvSpPr>
            <a:spLocks noGrp="1"/>
          </p:cNvSpPr>
          <p:nvPr>
            <p:ph type="sldNum" sz="quarter" idx="12"/>
          </p:nvPr>
        </p:nvSpPr>
        <p:spPr/>
        <p:txBody>
          <a:bodyPr/>
          <a:lstStyle/>
          <a:p>
            <a:fld id="{ABDDF610-95E4-4D46-B96C-4D9FBF39C128}" type="slidenum">
              <a:rPr lang="en-IE" smtClean="0"/>
              <a:pPr/>
              <a:t>2</a:t>
            </a:fld>
            <a:endParaRPr lang="en-IE"/>
          </a:p>
        </p:txBody>
      </p:sp>
      <p:sp>
        <p:nvSpPr>
          <p:cNvPr id="25" name="Title 24"/>
          <p:cNvSpPr>
            <a:spLocks noGrp="1"/>
          </p:cNvSpPr>
          <p:nvPr>
            <p:ph type="title"/>
          </p:nvPr>
        </p:nvSpPr>
        <p:spPr/>
        <p:txBody>
          <a:bodyPr/>
          <a:lstStyle/>
          <a:p>
            <a:r>
              <a:rPr lang="el-GR" noProof="0" dirty="0"/>
              <a:t>Στόχος της </a:t>
            </a:r>
            <a:r>
              <a:rPr lang="el-GR" dirty="0"/>
              <a:t>Ανάλυση Αγοράς  </a:t>
            </a:r>
            <a:r>
              <a:rPr lang="el-GR" noProof="0" dirty="0"/>
              <a:t>και κατηγορίες</a:t>
            </a:r>
          </a:p>
        </p:txBody>
      </p:sp>
      <p:pic>
        <p:nvPicPr>
          <p:cNvPr id="8" name="Picture 2" descr="Magnifying Glass, Search, To Find, To Watch, Increase">
            <a:extLst>
              <a:ext uri="{FF2B5EF4-FFF2-40B4-BE49-F238E27FC236}">
                <a16:creationId xmlns:a16="http://schemas.microsoft.com/office/drawing/2014/main" id="{D728EDCB-3F7E-4333-8FC1-A8AF2EB1C49F}"/>
              </a:ext>
            </a:extLst>
          </p:cNvPr>
          <p:cNvPicPr>
            <a:picLocks noChangeAspect="1" noChangeArrowheads="1"/>
          </p:cNvPicPr>
          <p:nvPr/>
        </p:nvPicPr>
        <p:blipFill>
          <a:blip r:embed="rId3" cstate="email"/>
          <a:srcRect/>
          <a:stretch>
            <a:fillRect/>
          </a:stretch>
        </p:blipFill>
        <p:spPr bwMode="auto">
          <a:xfrm>
            <a:off x="4386808" y="2191060"/>
            <a:ext cx="2496729" cy="3213339"/>
          </a:xfrm>
          <a:prstGeom prst="rect">
            <a:avLst/>
          </a:prstGeom>
          <a:noFill/>
        </p:spPr>
      </p:pic>
      <p:sp>
        <p:nvSpPr>
          <p:cNvPr id="10" name="Content Placeholder 1">
            <a:extLst>
              <a:ext uri="{FF2B5EF4-FFF2-40B4-BE49-F238E27FC236}">
                <a16:creationId xmlns:a16="http://schemas.microsoft.com/office/drawing/2014/main" id="{A59DDDC3-55CB-462B-84C5-AAF6199841A0}"/>
              </a:ext>
            </a:extLst>
          </p:cNvPr>
          <p:cNvSpPr txBox="1">
            <a:spLocks/>
          </p:cNvSpPr>
          <p:nvPr/>
        </p:nvSpPr>
        <p:spPr>
          <a:xfrm>
            <a:off x="469795" y="3056471"/>
            <a:ext cx="3356966" cy="3252849"/>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Autofit/>
          </a:bodyPr>
          <a:lstStyle>
            <a:lvl1pPr marL="92075" indent="0" algn="l" defTabSz="914400" rtl="0" eaLnBrk="1" latinLnBrk="0" hangingPunct="1">
              <a:spcBef>
                <a:spcPct val="20000"/>
              </a:spcBef>
              <a:buFont typeface="Arial" pitchFamily="34" charset="0"/>
              <a:buNone/>
              <a:defRPr sz="2400" b="1" kern="1200">
                <a:solidFill>
                  <a:schemeClr val="tx2"/>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342900" marR="46990" lvl="0" indent="-342900">
              <a:lnSpc>
                <a:spcPct val="115000"/>
              </a:lnSpc>
              <a:spcBef>
                <a:spcPts val="600"/>
              </a:spcBef>
              <a:spcAft>
                <a:spcPts val="600"/>
              </a:spcAft>
              <a:buFont typeface="Symbol" panose="05050102010706020507" pitchFamily="18" charset="2"/>
              <a:buChar char=""/>
            </a:pPr>
            <a:r>
              <a:rPr lang="el-GR" sz="2000" dirty="0">
                <a:latin typeface="Calibri" panose="020F0502020204030204" pitchFamily="34" charset="0"/>
                <a:ea typeface="Times New Roman" panose="02020603050405020304" pitchFamily="18" charset="0"/>
                <a:cs typeface="Times New Roman" panose="02020603050405020304" pitchFamily="18" charset="0"/>
              </a:rPr>
              <a:t>Οχήματα</a:t>
            </a:r>
            <a:endParaRPr lang="en-CY"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46990" lvl="0" indent="-342900">
              <a:lnSpc>
                <a:spcPct val="115000"/>
              </a:lnSpc>
              <a:spcBef>
                <a:spcPts val="600"/>
              </a:spcBef>
              <a:spcAft>
                <a:spcPts val="600"/>
              </a:spcAft>
              <a:buFont typeface="Symbol" panose="05050102010706020507" pitchFamily="18" charset="2"/>
              <a:buChar char=""/>
            </a:pPr>
            <a:r>
              <a:rPr lang="el-GR" sz="2000" dirty="0">
                <a:latin typeface="Calibri" panose="020F0502020204030204" pitchFamily="34" charset="0"/>
                <a:ea typeface="Times New Roman" panose="02020603050405020304" pitchFamily="18" charset="0"/>
                <a:cs typeface="Times New Roman" panose="02020603050405020304" pitchFamily="18" charset="0"/>
              </a:rPr>
              <a:t>Εξοπλισμός Απεικόνισης</a:t>
            </a:r>
            <a:endParaRPr lang="en-CY"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46990" lvl="0" indent="-342900">
              <a:lnSpc>
                <a:spcPct val="115000"/>
              </a:lnSpc>
              <a:spcBef>
                <a:spcPts val="600"/>
              </a:spcBef>
              <a:spcAft>
                <a:spcPts val="600"/>
              </a:spcAft>
              <a:buFont typeface="Symbol" panose="05050102010706020507" pitchFamily="18" charset="2"/>
              <a:buChar char=""/>
            </a:pPr>
            <a:r>
              <a:rPr lang="el-GR" sz="2000" dirty="0">
                <a:latin typeface="Calibri" panose="020F0502020204030204" pitchFamily="34" charset="0"/>
                <a:ea typeface="Times New Roman" panose="02020603050405020304" pitchFamily="18" charset="0"/>
                <a:cs typeface="Times New Roman" panose="02020603050405020304" pitchFamily="18" charset="0"/>
              </a:rPr>
              <a:t>Υπολογιστές και Οθόνες</a:t>
            </a:r>
            <a:endParaRPr lang="en-CY"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46990" lvl="0" indent="-342900">
              <a:lnSpc>
                <a:spcPct val="115000"/>
              </a:lnSpc>
              <a:spcBef>
                <a:spcPts val="600"/>
              </a:spcBef>
              <a:spcAft>
                <a:spcPts val="600"/>
              </a:spcAft>
              <a:buFont typeface="Symbol" panose="05050102010706020507" pitchFamily="18" charset="2"/>
              <a:buChar char=""/>
            </a:pPr>
            <a:r>
              <a:rPr lang="el-GR" sz="2000" dirty="0">
                <a:latin typeface="Calibri" panose="020F0502020204030204" pitchFamily="34" charset="0"/>
                <a:ea typeface="Times New Roman" panose="02020603050405020304" pitchFamily="18" charset="0"/>
                <a:cs typeface="Times New Roman" panose="02020603050405020304" pitchFamily="18" charset="0"/>
              </a:rPr>
              <a:t>Οδικός Φωτισμός</a:t>
            </a:r>
            <a:endParaRPr lang="en-CY" sz="2000" dirty="0">
              <a:latin typeface="Calibri" panose="020F0502020204030204" pitchFamily="34" charset="0"/>
              <a:ea typeface="Times New Roman" panose="02020603050405020304" pitchFamily="18" charset="0"/>
              <a:cs typeface="Times New Roman" panose="02020603050405020304" pitchFamily="18" charset="0"/>
            </a:endParaRPr>
          </a:p>
          <a:p>
            <a:pPr marL="342900" marR="46990" lvl="0" indent="-342900">
              <a:lnSpc>
                <a:spcPct val="115000"/>
              </a:lnSpc>
              <a:spcBef>
                <a:spcPts val="600"/>
              </a:spcBef>
              <a:spcAft>
                <a:spcPts val="600"/>
              </a:spcAft>
              <a:buFont typeface="Symbol" panose="05050102010706020507" pitchFamily="18" charset="2"/>
              <a:buChar char=""/>
            </a:pPr>
            <a:r>
              <a:rPr lang="el-GR" sz="2000" dirty="0">
                <a:latin typeface="Calibri" panose="020F0502020204030204" pitchFamily="34" charset="0"/>
                <a:ea typeface="Times New Roman" panose="02020603050405020304" pitchFamily="18" charset="0"/>
                <a:cs typeface="Times New Roman" panose="02020603050405020304" pitchFamily="18" charset="0"/>
              </a:rPr>
              <a:t>Εσωτερικός Φωτισμός</a:t>
            </a:r>
            <a:endParaRPr lang="en-CY" sz="2000" dirty="0">
              <a:latin typeface="Calibri" panose="020F0502020204030204" pitchFamily="34" charset="0"/>
              <a:ea typeface="Times New Roman" panose="02020603050405020304" pitchFamily="18" charset="0"/>
              <a:cs typeface="Times New Roman" panose="02020603050405020304" pitchFamily="18" charset="0"/>
            </a:endParaRPr>
          </a:p>
          <a:p>
            <a:endParaRPr lang="el-GR" sz="2000" dirty="0"/>
          </a:p>
        </p:txBody>
      </p:sp>
      <p:sp>
        <p:nvSpPr>
          <p:cNvPr id="2" name="Rectangle 1">
            <a:extLst>
              <a:ext uri="{FF2B5EF4-FFF2-40B4-BE49-F238E27FC236}">
                <a16:creationId xmlns:a16="http://schemas.microsoft.com/office/drawing/2014/main" id="{B72A7CE2-CE54-4B92-86D1-3333D2936F10}"/>
              </a:ext>
            </a:extLst>
          </p:cNvPr>
          <p:cNvSpPr/>
          <p:nvPr/>
        </p:nvSpPr>
        <p:spPr>
          <a:xfrm>
            <a:off x="3954382" y="5484814"/>
            <a:ext cx="4572000" cy="710707"/>
          </a:xfrm>
          <a:prstGeom prst="rect">
            <a:avLst/>
          </a:prstGeom>
        </p:spPr>
        <p:txBody>
          <a:bodyPr>
            <a:spAutoFit/>
          </a:bodyPr>
          <a:lstStyle/>
          <a:p>
            <a:pPr marL="45720" marR="45720">
              <a:lnSpc>
                <a:spcPct val="115000"/>
              </a:lnSpc>
              <a:spcBef>
                <a:spcPts val="600"/>
              </a:spcBef>
              <a:spcAft>
                <a:spcPts val="0"/>
              </a:spcAft>
            </a:pPr>
            <a:r>
              <a:rPr lang="en-US" i="1" dirty="0">
                <a:latin typeface="Calibri" panose="020F0502020204030204" pitchFamily="34" charset="0"/>
                <a:ea typeface="Times New Roman" panose="02020603050405020304" pitchFamily="18" charset="0"/>
                <a:cs typeface="Times New Roman" panose="02020603050405020304" pitchFamily="18" charset="0"/>
              </a:rPr>
              <a:t>“Is the market of Cyprus ready for effective and transparent Green Public Procurement?”</a:t>
            </a:r>
            <a:endParaRPr lang="en-CY"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Footer Placeholder 31">
            <a:extLst>
              <a:ext uri="{FF2B5EF4-FFF2-40B4-BE49-F238E27FC236}">
                <a16:creationId xmlns:a16="http://schemas.microsoft.com/office/drawing/2014/main" id="{A5D440DC-F9AA-4D53-B282-B4D36F1B86C2}"/>
              </a:ext>
            </a:extLst>
          </p:cNvPr>
          <p:cNvSpPr>
            <a:spLocks noGrp="1"/>
          </p:cNvSpPr>
          <p:nvPr>
            <p:ph type="ftr" sz="quarter" idx="11"/>
          </p:nvPr>
        </p:nvSpPr>
        <p:spPr>
          <a:xfrm>
            <a:off x="2606040" y="6356350"/>
            <a:ext cx="4342224" cy="365125"/>
          </a:xfrm>
        </p:spPr>
        <p:txBody>
          <a:bodyPr/>
          <a:lstStyle/>
          <a:p>
            <a:r>
              <a:rPr lang="el-GR" dirty="0"/>
              <a:t>Ενότητα </a:t>
            </a:r>
            <a:r>
              <a:rPr lang="en-US" dirty="0"/>
              <a:t>1</a:t>
            </a:r>
            <a:r>
              <a:rPr lang="el-GR" dirty="0"/>
              <a:t>:  Ανάλυση Αγοράς για ΠΔΣ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97F9BD-331F-42B7-94F6-FF4BF845BFE6}"/>
              </a:ext>
            </a:extLst>
          </p:cNvPr>
          <p:cNvSpPr>
            <a:spLocks noGrp="1"/>
          </p:cNvSpPr>
          <p:nvPr>
            <p:ph type="body" sz="quarter" idx="13"/>
          </p:nvPr>
        </p:nvSpPr>
        <p:spPr>
          <a:xfrm>
            <a:off x="488519" y="396751"/>
            <a:ext cx="7992119" cy="575270"/>
          </a:xfrm>
        </p:spPr>
        <p:txBody>
          <a:bodyPr/>
          <a:lstStyle/>
          <a:p>
            <a:r>
              <a:rPr lang="el-GR" dirty="0">
                <a:latin typeface="PF DinDisplay Pro Light" panose="02000506000000020004" pitchFamily="2" charset="0"/>
              </a:rPr>
              <a:t>Ευχαριστώ</a:t>
            </a:r>
            <a:endParaRPr lang="LID4096" dirty="0">
              <a:latin typeface="PF DinDisplay Pro Light" panose="02000506000000020004" pitchFamily="2" charset="0"/>
            </a:endParaRPr>
          </a:p>
        </p:txBody>
      </p:sp>
      <p:sp>
        <p:nvSpPr>
          <p:cNvPr id="6" name="Content Placeholder 5">
            <a:extLst>
              <a:ext uri="{FF2B5EF4-FFF2-40B4-BE49-F238E27FC236}">
                <a16:creationId xmlns:a16="http://schemas.microsoft.com/office/drawing/2014/main" id="{19588732-CC3E-4AEF-B778-23F864712AB3}"/>
              </a:ext>
            </a:extLst>
          </p:cNvPr>
          <p:cNvSpPr>
            <a:spLocks noGrp="1"/>
          </p:cNvSpPr>
          <p:nvPr>
            <p:ph sz="half" idx="2"/>
          </p:nvPr>
        </p:nvSpPr>
        <p:spPr>
          <a:xfrm>
            <a:off x="4283968" y="1340768"/>
            <a:ext cx="4417620" cy="2960638"/>
          </a:xfrm>
          <a:noFill/>
        </p:spPr>
        <p:txBody>
          <a:bodyPr>
            <a:normAutofit fontScale="92500"/>
          </a:bodyPr>
          <a:lstStyle/>
          <a:p>
            <a:pPr marL="0" indent="0">
              <a:buNone/>
            </a:pPr>
            <a:r>
              <a:rPr lang="el-GR" sz="1800" b="1" dirty="0">
                <a:solidFill>
                  <a:schemeClr val="accent1"/>
                </a:solidFill>
                <a:latin typeface="PF DinDisplay Pro Light" panose="02000506000000020004" pitchFamily="2" charset="0"/>
              </a:rPr>
              <a:t>Χάρης Κορδάτος</a:t>
            </a:r>
            <a:endParaRPr lang="en-GB" sz="1800" b="1" dirty="0">
              <a:solidFill>
                <a:schemeClr val="accent1"/>
              </a:solidFill>
              <a:latin typeface="PF DinDisplay Pro Light" panose="02000506000000020004" pitchFamily="2" charset="0"/>
            </a:endParaRPr>
          </a:p>
          <a:p>
            <a:pPr marL="0" indent="0">
              <a:buNone/>
            </a:pPr>
            <a:r>
              <a:rPr lang="el-GR" sz="1600" dirty="0">
                <a:solidFill>
                  <a:schemeClr val="accent1"/>
                </a:solidFill>
                <a:latin typeface="PF DinDisplay Pro Light" panose="02000506000000020004" pitchFamily="2" charset="0"/>
              </a:rPr>
              <a:t>Λειτουργός Περιβάλλοντος &amp; Ευρωπαϊκά Προγράμματα</a:t>
            </a:r>
          </a:p>
          <a:p>
            <a:pPr marL="0" indent="0">
              <a:buNone/>
            </a:pPr>
            <a:r>
              <a:rPr lang="el-GR" sz="1600" dirty="0">
                <a:solidFill>
                  <a:schemeClr val="accent1"/>
                </a:solidFill>
                <a:latin typeface="PF DinDisplay Pro Light" panose="02000506000000020004" pitchFamily="2" charset="0"/>
              </a:rPr>
              <a:t>Ενεργειακό Γραφείο Κύπρου</a:t>
            </a:r>
          </a:p>
          <a:p>
            <a:pPr marL="0" indent="0">
              <a:buNone/>
            </a:pPr>
            <a:r>
              <a:rPr lang="en-US" sz="1600" dirty="0" err="1">
                <a:solidFill>
                  <a:schemeClr val="accent1"/>
                </a:solidFill>
                <a:latin typeface="PF DinDisplay Pro Light" panose="02000506000000020004" pitchFamily="2" charset="0"/>
                <a:hlinkClick r:id="rId3">
                  <a:extLst>
                    <a:ext uri="{A12FA001-AC4F-418D-AE19-62706E023703}">
                      <ahyp:hlinkClr xmlns:ahyp="http://schemas.microsoft.com/office/drawing/2018/hyperlinkcolor" val="tx"/>
                    </a:ext>
                  </a:extLst>
                </a:hlinkClick>
              </a:rPr>
              <a:t>charis.kordatos</a:t>
            </a:r>
            <a:r>
              <a:rPr lang="en-GB" sz="1600" dirty="0">
                <a:solidFill>
                  <a:schemeClr val="accent1"/>
                </a:solidFill>
                <a:latin typeface="PF DinDisplay Pro Light" panose="02000506000000020004" pitchFamily="2" charset="0"/>
                <a:hlinkClick r:id="rId3">
                  <a:extLst>
                    <a:ext uri="{A12FA001-AC4F-418D-AE19-62706E023703}">
                      <ahyp:hlinkClr xmlns:ahyp="http://schemas.microsoft.com/office/drawing/2018/hyperlinkcolor" val="tx"/>
                    </a:ext>
                  </a:extLst>
                </a:hlinkClick>
              </a:rPr>
              <a:t>@cea.org.cy</a:t>
            </a:r>
            <a:endParaRPr lang="en-GB" sz="1600" dirty="0">
              <a:solidFill>
                <a:schemeClr val="accent1"/>
              </a:solidFill>
              <a:latin typeface="PF DinDisplay Pro Light" panose="02000506000000020004" pitchFamily="2" charset="0"/>
            </a:endParaRPr>
          </a:p>
          <a:p>
            <a:pPr marL="0" indent="0">
              <a:buNone/>
            </a:pPr>
            <a:r>
              <a:rPr lang="en-GB" sz="1600" dirty="0">
                <a:solidFill>
                  <a:schemeClr val="accent1"/>
                </a:solidFill>
                <a:latin typeface="PF DinDisplay Pro Light" panose="02000506000000020004" pitchFamily="2" charset="0"/>
                <a:hlinkClick r:id="rId4">
                  <a:extLst>
                    <a:ext uri="{A12FA001-AC4F-418D-AE19-62706E023703}">
                      <ahyp:hlinkClr xmlns:ahyp="http://schemas.microsoft.com/office/drawing/2018/hyperlinkcolor" val="tx"/>
                    </a:ext>
                  </a:extLst>
                </a:hlinkClick>
              </a:rPr>
              <a:t>+35722667716</a:t>
            </a:r>
          </a:p>
          <a:p>
            <a:pPr marL="0" indent="0">
              <a:buNone/>
            </a:pPr>
            <a:r>
              <a:rPr lang="en-GB" sz="1600" dirty="0">
                <a:solidFill>
                  <a:schemeClr val="accent1"/>
                </a:solidFill>
                <a:latin typeface="PF DinDisplay Pro Light" panose="02000506000000020004" pitchFamily="2" charset="0"/>
                <a:hlinkClick r:id="rId4">
                  <a:extLst>
                    <a:ext uri="{A12FA001-AC4F-418D-AE19-62706E023703}">
                      <ahyp:hlinkClr xmlns:ahyp="http://schemas.microsoft.com/office/drawing/2018/hyperlinkcolor" val="tx"/>
                    </a:ext>
                  </a:extLst>
                </a:hlinkClick>
              </a:rPr>
              <a:t>www.cea.org.cy</a:t>
            </a:r>
            <a:endParaRPr lang="en-GB" sz="1600" dirty="0">
              <a:solidFill>
                <a:schemeClr val="accent1"/>
              </a:solidFill>
              <a:latin typeface="PF DinDisplay Pro Light" panose="02000506000000020004" pitchFamily="2" charset="0"/>
            </a:endParaRPr>
          </a:p>
          <a:p>
            <a:pPr marL="0" indent="0">
              <a:buNone/>
            </a:pPr>
            <a:r>
              <a:rPr lang="en-US" sz="1600" dirty="0">
                <a:solidFill>
                  <a:schemeClr val="accent1"/>
                </a:solidFill>
                <a:latin typeface="PF DinDisplay Pro Light" panose="02000506000000020004" pitchFamily="2" charset="0"/>
              </a:rPr>
              <a:t>Like us on Facebook "</a:t>
            </a:r>
            <a:r>
              <a:rPr lang="en-US" sz="1600" u="sng" dirty="0">
                <a:solidFill>
                  <a:schemeClr val="accent1"/>
                </a:solidFill>
                <a:latin typeface="PF DinDisplay Pro Light" panose="02000506000000020004" pitchFamily="2" charset="0"/>
                <a:hlinkClick r:id="rId5">
                  <a:extLst>
                    <a:ext uri="{A12FA001-AC4F-418D-AE19-62706E023703}">
                      <ahyp:hlinkClr xmlns:ahyp="http://schemas.microsoft.com/office/drawing/2018/hyperlinkcolor" val="tx"/>
                    </a:ext>
                  </a:extLst>
                </a:hlinkClick>
              </a:rPr>
              <a:t>Cyprus Energy Agency</a:t>
            </a:r>
            <a:r>
              <a:rPr lang="en-US" sz="1600" dirty="0">
                <a:solidFill>
                  <a:schemeClr val="accent1"/>
                </a:solidFill>
                <a:latin typeface="PF DinDisplay Pro Light" panose="02000506000000020004" pitchFamily="2" charset="0"/>
              </a:rPr>
              <a:t>"</a:t>
            </a:r>
          </a:p>
          <a:p>
            <a:pPr marL="0" indent="0">
              <a:buNone/>
            </a:pPr>
            <a:r>
              <a:rPr lang="en-US" sz="1600" dirty="0">
                <a:solidFill>
                  <a:schemeClr val="accent1"/>
                </a:solidFill>
                <a:latin typeface="PF DinDisplay Pro Light" panose="02000506000000020004" pitchFamily="2" charset="0"/>
              </a:rPr>
              <a:t>Follow us on twitter “</a:t>
            </a:r>
            <a:r>
              <a:rPr lang="en-US" sz="1600" u="sng" dirty="0" err="1">
                <a:solidFill>
                  <a:schemeClr val="accent1"/>
                </a:solidFill>
                <a:latin typeface="PF DinDisplay Pro Light" panose="02000506000000020004" pitchFamily="2" charset="0"/>
                <a:hlinkClick r:id="rId6">
                  <a:extLst>
                    <a:ext uri="{A12FA001-AC4F-418D-AE19-62706E023703}">
                      <ahyp:hlinkClr xmlns:ahyp="http://schemas.microsoft.com/office/drawing/2018/hyperlinkcolor" val="tx"/>
                    </a:ext>
                  </a:extLst>
                </a:hlinkClick>
              </a:rPr>
              <a:t>CyEnergyAgency</a:t>
            </a:r>
            <a:r>
              <a:rPr lang="en-US" sz="1600" dirty="0">
                <a:solidFill>
                  <a:schemeClr val="accent1"/>
                </a:solidFill>
                <a:latin typeface="PF DinDisplay Pro Light" panose="02000506000000020004" pitchFamily="2" charset="0"/>
              </a:rPr>
              <a:t>”</a:t>
            </a:r>
          </a:p>
          <a:p>
            <a:pPr marL="0" indent="0">
              <a:buNone/>
            </a:pPr>
            <a:r>
              <a:rPr lang="en-US" sz="1600" dirty="0">
                <a:solidFill>
                  <a:schemeClr val="accent1"/>
                </a:solidFill>
                <a:latin typeface="PF DinDisplay Pro Light" panose="02000506000000020004" pitchFamily="2" charset="0"/>
              </a:rPr>
              <a:t>Follow us on Instagram “</a:t>
            </a:r>
            <a:r>
              <a:rPr lang="en-US" sz="1600" u="sng" dirty="0" err="1">
                <a:solidFill>
                  <a:schemeClr val="accent1"/>
                </a:solidFill>
                <a:latin typeface="PF DinDisplay Pro Light" panose="02000506000000020004" pitchFamily="2" charset="0"/>
                <a:hlinkClick r:id="rId7">
                  <a:extLst>
                    <a:ext uri="{A12FA001-AC4F-418D-AE19-62706E023703}">
                      <ahyp:hlinkClr xmlns:ahyp="http://schemas.microsoft.com/office/drawing/2018/hyperlinkcolor" val="tx"/>
                    </a:ext>
                  </a:extLst>
                </a:hlinkClick>
              </a:rPr>
              <a:t>cyenergyagency</a:t>
            </a:r>
            <a:r>
              <a:rPr lang="en-US" sz="1600" dirty="0">
                <a:solidFill>
                  <a:schemeClr val="accent1"/>
                </a:solidFill>
                <a:latin typeface="PF DinDisplay Pro Light" panose="02000506000000020004" pitchFamily="2" charset="0"/>
              </a:rPr>
              <a:t>”</a:t>
            </a:r>
          </a:p>
          <a:p>
            <a:pPr marL="0" indent="0">
              <a:buNone/>
            </a:pPr>
            <a:r>
              <a:rPr lang="en-US" sz="1600" dirty="0">
                <a:solidFill>
                  <a:schemeClr val="accent1"/>
                </a:solidFill>
                <a:latin typeface="PF DinDisplay Pro Light" panose="02000506000000020004" pitchFamily="2" charset="0"/>
              </a:rPr>
              <a:t>Join us on LinkedIn “</a:t>
            </a:r>
            <a:r>
              <a:rPr lang="en-US" sz="1600" u="sng" dirty="0">
                <a:solidFill>
                  <a:schemeClr val="accent1"/>
                </a:solidFill>
                <a:latin typeface="PF DinDisplay Pro Light" panose="02000506000000020004" pitchFamily="2" charset="0"/>
                <a:hlinkClick r:id="rId8">
                  <a:extLst>
                    <a:ext uri="{A12FA001-AC4F-418D-AE19-62706E023703}">
                      <ahyp:hlinkClr xmlns:ahyp="http://schemas.microsoft.com/office/drawing/2018/hyperlinkcolor" val="tx"/>
                    </a:ext>
                  </a:extLst>
                </a:hlinkClick>
              </a:rPr>
              <a:t>Cyprus Energy Agency</a:t>
            </a:r>
            <a:r>
              <a:rPr lang="en-US" sz="1600" dirty="0">
                <a:solidFill>
                  <a:schemeClr val="accent1"/>
                </a:solidFill>
                <a:latin typeface="PF DinDisplay Pro Light" panose="02000506000000020004" pitchFamily="2" charset="0"/>
              </a:rPr>
              <a:t>”</a:t>
            </a:r>
            <a:endParaRPr lang="LID4096" sz="1600" dirty="0">
              <a:solidFill>
                <a:schemeClr val="accent1"/>
              </a:solidFill>
              <a:latin typeface="PF DinDisplay Pro Light" panose="02000506000000020004" pitchFamily="2" charset="0"/>
            </a:endParaRPr>
          </a:p>
        </p:txBody>
      </p:sp>
      <p:sp>
        <p:nvSpPr>
          <p:cNvPr id="5" name="Content Placeholder 12">
            <a:extLst>
              <a:ext uri="{FF2B5EF4-FFF2-40B4-BE49-F238E27FC236}">
                <a16:creationId xmlns:a16="http://schemas.microsoft.com/office/drawing/2014/main" id="{63CA5DEA-FD5E-4704-8133-29B7078A1300}"/>
              </a:ext>
            </a:extLst>
          </p:cNvPr>
          <p:cNvSpPr txBox="1">
            <a:spLocks/>
          </p:cNvSpPr>
          <p:nvPr/>
        </p:nvSpPr>
        <p:spPr>
          <a:xfrm>
            <a:off x="488519" y="4772794"/>
            <a:ext cx="8213069" cy="1248494"/>
          </a:xfrm>
          <a:prstGeom prst="rect">
            <a:avLst/>
          </a:prstGeom>
          <a:solidFill>
            <a:schemeClr val="tx1">
              <a:lumMod val="20000"/>
              <a:lumOff val="80000"/>
            </a:schemeClr>
          </a:solidFill>
        </p:spPr>
        <p:txBody>
          <a:bodyPr vert="horz" lIns="91440" tIns="45720" rIns="91440" bIns="45720" rtlCol="0" anchor="ctr">
            <a:normAutofit fontScale="92500" lnSpcReduction="20000"/>
          </a:bodyPr>
          <a:lstStyle/>
          <a:p>
            <a:pPr marL="182563"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100" b="0" i="0" u="none" strike="noStrike" cap="none" normalizeH="0" baseline="0" noProof="0" dirty="0">
                <a:ln>
                  <a:noFill/>
                </a:ln>
                <a:solidFill>
                  <a:schemeClr val="accent1"/>
                </a:solidFill>
                <a:uLnTx/>
                <a:uFillTx/>
                <a:latin typeface="+mn-lt"/>
                <a:ea typeface="+mn-ea"/>
                <a:cs typeface="+mn-cs"/>
              </a:rPr>
              <a:t>Δέσμη εργαλείων που αναπτύχθηκε για την Ευρωπαϊκή Επιτροπή από το δίκτυο ICLEI – Τοπικές Αρχές για την </a:t>
            </a:r>
            <a:r>
              <a:rPr kumimoji="0" lang="el-GR" sz="1100" b="0" i="0" u="none" strike="noStrike" cap="none" normalizeH="0" baseline="0" noProof="0" dirty="0" err="1">
                <a:ln>
                  <a:noFill/>
                </a:ln>
                <a:solidFill>
                  <a:schemeClr val="accent1"/>
                </a:solidFill>
                <a:uLnTx/>
                <a:uFillTx/>
                <a:latin typeface="+mn-lt"/>
                <a:ea typeface="+mn-ea"/>
                <a:cs typeface="+mn-cs"/>
              </a:rPr>
              <a:t>Αειφορία</a:t>
            </a:r>
            <a:r>
              <a:rPr kumimoji="0" lang="en-GB" sz="1100" b="0" i="0" u="none" strike="noStrike" cap="none" normalizeH="0" baseline="0" noProof="0" dirty="0">
                <a:ln>
                  <a:noFill/>
                </a:ln>
                <a:solidFill>
                  <a:schemeClr val="accent1"/>
                </a:solidFill>
                <a:uLnTx/>
                <a:uFillTx/>
                <a:latin typeface="+mn-lt"/>
                <a:ea typeface="+mn-ea"/>
                <a:cs typeface="+mn-cs"/>
              </a:rPr>
              <a:t> </a:t>
            </a:r>
            <a:r>
              <a:rPr kumimoji="0" lang="el-GR" sz="1100" b="0" i="0" u="none" strike="noStrike" cap="none" normalizeH="0" baseline="0" noProof="0" dirty="0">
                <a:ln>
                  <a:noFill/>
                </a:ln>
                <a:solidFill>
                  <a:schemeClr val="accent1"/>
                </a:solidFill>
                <a:uLnTx/>
                <a:uFillTx/>
                <a:latin typeface="+mn-lt"/>
                <a:ea typeface="+mn-ea"/>
                <a:cs typeface="+mn-cs"/>
              </a:rPr>
              <a:t>και προσαρμόστηκε για τις εκπαιδευτικές δραστηριότητες στην Κύπρο από το Ενεργειακό Γραφείο Κύπρου</a:t>
            </a:r>
          </a:p>
          <a:p>
            <a:pPr marL="182563" lvl="0" algn="ctr">
              <a:spcBef>
                <a:spcPct val="20000"/>
              </a:spcBef>
              <a:defRPr/>
            </a:pPr>
            <a:r>
              <a:rPr lang="el-GR" sz="1100" b="1" dirty="0">
                <a:solidFill>
                  <a:schemeClr val="accent1"/>
                </a:solidFill>
              </a:rPr>
              <a:t>Συντάκτης εκπαιδευτικής ενότητας: </a:t>
            </a:r>
            <a:r>
              <a:rPr lang="el-GR" sz="1100" dirty="0">
                <a:solidFill>
                  <a:schemeClr val="accent1"/>
                </a:solidFill>
              </a:rPr>
              <a:t>ICLEI – Τοπικές Αρχές για την </a:t>
            </a:r>
            <a:r>
              <a:rPr lang="el-GR" sz="1100" dirty="0" err="1">
                <a:solidFill>
                  <a:schemeClr val="accent1"/>
                </a:solidFill>
              </a:rPr>
              <a:t>Αειφορία</a:t>
            </a:r>
            <a:r>
              <a:rPr lang="el-GR" sz="1100" b="1" dirty="0">
                <a:solidFill>
                  <a:schemeClr val="accent1"/>
                </a:solidFill>
              </a:rPr>
              <a:t> </a:t>
            </a:r>
          </a:p>
          <a:p>
            <a:pPr marL="182563" lvl="0" algn="ctr">
              <a:spcBef>
                <a:spcPct val="20000"/>
              </a:spcBef>
              <a:defRPr/>
            </a:pPr>
            <a:r>
              <a:rPr kumimoji="0" lang="el-GR" sz="1100" b="1" i="0" u="none" strike="noStrike" cap="none" normalizeH="0" baseline="0" noProof="0" dirty="0">
                <a:ln>
                  <a:noFill/>
                </a:ln>
                <a:solidFill>
                  <a:schemeClr val="accent1"/>
                </a:solidFill>
                <a:uLnTx/>
                <a:uFillTx/>
                <a:latin typeface="+mn-lt"/>
                <a:ea typeface="+mn-ea"/>
                <a:cs typeface="+mn-cs"/>
              </a:rPr>
              <a:t>Ιδιοκτήτης, εκδότης: </a:t>
            </a:r>
            <a:r>
              <a:rPr kumimoji="0" lang="el-GR" sz="1100" b="0" i="0" u="none" strike="noStrike" cap="none" normalizeH="0" baseline="0" noProof="0" dirty="0">
                <a:ln>
                  <a:noFill/>
                </a:ln>
                <a:solidFill>
                  <a:schemeClr val="accent1"/>
                </a:solidFill>
                <a:uLnTx/>
                <a:uFillTx/>
                <a:latin typeface="+mn-lt"/>
                <a:ea typeface="+mn-ea"/>
                <a:cs typeface="+mn-cs"/>
              </a:rPr>
              <a:t>Ευρωπαϊκή Επιτροπή, ΓΔ Περιβάλλοντος, 2019</a:t>
            </a:r>
          </a:p>
          <a:p>
            <a:pPr marL="182563"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l-GR" sz="1100" b="1" dirty="0">
                <a:solidFill>
                  <a:schemeClr val="accent1"/>
                </a:solidFill>
              </a:rPr>
              <a:t>Φωτογραφίες: </a:t>
            </a:r>
            <a:r>
              <a:rPr lang="el-GR" sz="1100" dirty="0">
                <a:solidFill>
                  <a:schemeClr val="accent1"/>
                </a:solidFill>
              </a:rPr>
              <a:t>με την ευγενική χορηγία του Pixabay.com στο πλαίσιο της </a:t>
            </a:r>
            <a:r>
              <a:rPr lang="el-GR" sz="1100" dirty="0" err="1">
                <a:solidFill>
                  <a:schemeClr val="accent1"/>
                </a:solidFill>
              </a:rPr>
              <a:t>Creative</a:t>
            </a:r>
            <a:r>
              <a:rPr lang="el-GR" sz="1100" dirty="0">
                <a:solidFill>
                  <a:schemeClr val="accent1"/>
                </a:solidFill>
              </a:rPr>
              <a:t> </a:t>
            </a:r>
            <a:r>
              <a:rPr lang="el-GR" sz="1100" dirty="0" err="1">
                <a:solidFill>
                  <a:schemeClr val="accent1"/>
                </a:solidFill>
              </a:rPr>
              <a:t>Commons</a:t>
            </a:r>
            <a:r>
              <a:rPr lang="el-GR" sz="1100" dirty="0">
                <a:solidFill>
                  <a:schemeClr val="accent1"/>
                </a:solidFill>
              </a:rPr>
              <a:t> CCO</a:t>
            </a:r>
          </a:p>
          <a:p>
            <a:pPr marL="182563"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100" b="1" i="0" u="none" strike="noStrike" cap="none" normalizeH="0" baseline="0" noProof="0" dirty="0">
                <a:ln>
                  <a:noFill/>
                </a:ln>
                <a:solidFill>
                  <a:schemeClr val="accent1"/>
                </a:solidFill>
                <a:uLnTx/>
                <a:uFillTx/>
                <a:latin typeface="+mn-lt"/>
                <a:ea typeface="+mn-ea"/>
                <a:cs typeface="+mn-cs"/>
              </a:rPr>
              <a:t>Αποποίηση ευθύνης: </a:t>
            </a:r>
            <a:r>
              <a:rPr kumimoji="0" lang="el-GR" sz="1100" b="0" i="0" u="none" strike="noStrike" cap="none" normalizeH="0" baseline="0" noProof="0" dirty="0">
                <a:ln>
                  <a:noFill/>
                </a:ln>
                <a:solidFill>
                  <a:schemeClr val="accent1"/>
                </a:solidFill>
                <a:uLnTx/>
                <a:uFillTx/>
                <a:latin typeface="+mn-lt"/>
                <a:ea typeface="+mn-ea"/>
                <a:cs typeface="+mn-cs"/>
              </a:rPr>
              <a:t>Η δέσμη εργαλείων είναι ένα ενδεικτικό έγγραφο των υπηρεσιών της Επιτροπής και δεν μπορεί να θεωρηθεί δεσμευτικό για το εν λόγω θεσμικό όργανο με κανένα τρόπο. </a:t>
            </a:r>
            <a:r>
              <a:rPr kumimoji="0" lang="el-GR" sz="1100" i="0" u="none" strike="noStrike" cap="none" normalizeH="0" noProof="0" dirty="0">
                <a:ln>
                  <a:noFill/>
                </a:ln>
                <a:solidFill>
                  <a:schemeClr val="accent1"/>
                </a:solidFill>
                <a:uLnTx/>
                <a:uFillTx/>
                <a:latin typeface="+mn-lt"/>
                <a:ea typeface="+mn-ea"/>
                <a:cs typeface="+mn-cs"/>
              </a:rPr>
              <a:t>Ούτε η Ευρωπαϊκή Επιτροπή ούτε κανένα άλλο πρόσωπο που ενεργεί εξ ονόματος της Επιτροπής ευθύνεται για την ενδεχόμενη χρήση των πληροφοριών του παρόντος εντύπου.</a:t>
            </a:r>
          </a:p>
        </p:txBody>
      </p:sp>
      <p:pic>
        <p:nvPicPr>
          <p:cNvPr id="3" name="Picture 2">
            <a:extLst>
              <a:ext uri="{FF2B5EF4-FFF2-40B4-BE49-F238E27FC236}">
                <a16:creationId xmlns:a16="http://schemas.microsoft.com/office/drawing/2014/main" id="{41A67115-5AF2-47CA-A500-03B16845E771}"/>
              </a:ext>
            </a:extLst>
          </p:cNvPr>
          <p:cNvPicPr>
            <a:picLocks noChangeAspect="1"/>
          </p:cNvPicPr>
          <p:nvPr/>
        </p:nvPicPr>
        <p:blipFill>
          <a:blip r:embed="rId9"/>
          <a:stretch>
            <a:fillRect/>
          </a:stretch>
        </p:blipFill>
        <p:spPr>
          <a:xfrm>
            <a:off x="305622" y="4772795"/>
            <a:ext cx="204671" cy="1248494"/>
          </a:xfrm>
          <a:prstGeom prst="rect">
            <a:avLst/>
          </a:prstGeom>
        </p:spPr>
      </p:pic>
      <p:sp>
        <p:nvSpPr>
          <p:cNvPr id="8" name="Footer Placeholder 31">
            <a:extLst>
              <a:ext uri="{FF2B5EF4-FFF2-40B4-BE49-F238E27FC236}">
                <a16:creationId xmlns:a16="http://schemas.microsoft.com/office/drawing/2014/main" id="{9DF519DE-236C-4299-8F6F-D19E24B3D3E2}"/>
              </a:ext>
            </a:extLst>
          </p:cNvPr>
          <p:cNvSpPr>
            <a:spLocks noGrp="1"/>
          </p:cNvSpPr>
          <p:nvPr>
            <p:ph type="ftr" sz="quarter" idx="11"/>
          </p:nvPr>
        </p:nvSpPr>
        <p:spPr>
          <a:xfrm>
            <a:off x="2606040" y="6356350"/>
            <a:ext cx="4342224" cy="365125"/>
          </a:xfrm>
        </p:spPr>
        <p:txBody>
          <a:bodyPr/>
          <a:lstStyle/>
          <a:p>
            <a:r>
              <a:rPr lang="el-GR" dirty="0"/>
              <a:t>Ενότητα </a:t>
            </a:r>
            <a:r>
              <a:rPr lang="en-US" dirty="0"/>
              <a:t>1</a:t>
            </a:r>
            <a:r>
              <a:rPr lang="el-GR" dirty="0"/>
              <a:t>:  Ανάλυση Αγοράς για ΠΔΣ</a:t>
            </a:r>
          </a:p>
        </p:txBody>
      </p:sp>
    </p:spTree>
    <p:extLst>
      <p:ext uri="{BB962C8B-B14F-4D97-AF65-F5344CB8AC3E}">
        <p14:creationId xmlns:p14="http://schemas.microsoft.com/office/powerpoint/2010/main" val="376280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59271"/>
            <a:ext cx="4114800" cy="3888432"/>
          </a:xfrm>
        </p:spPr>
        <p:txBody>
          <a:bodyPr>
            <a:noAutofit/>
          </a:bodyPr>
          <a:lstStyle/>
          <a:p>
            <a:pPr marL="0" indent="0">
              <a:buNone/>
            </a:pPr>
            <a:r>
              <a:rPr lang="el-GR" sz="2400" noProof="0" dirty="0"/>
              <a:t>Βήματα: </a:t>
            </a:r>
          </a:p>
          <a:p>
            <a:pPr marL="0" indent="0">
              <a:buNone/>
            </a:pPr>
            <a:endParaRPr lang="el-GR" sz="2400" noProof="0" dirty="0"/>
          </a:p>
          <a:p>
            <a:r>
              <a:rPr lang="el-GR" sz="1800" b="1" dirty="0">
                <a:solidFill>
                  <a:schemeClr val="tx2"/>
                </a:solidFill>
              </a:rPr>
              <a:t>Επιλογή υπηρεσιών/προϊόντων</a:t>
            </a:r>
            <a:r>
              <a:rPr lang="el-GR" sz="1800" noProof="0" dirty="0"/>
              <a:t> </a:t>
            </a:r>
          </a:p>
          <a:p>
            <a:endParaRPr lang="el-GR" sz="1800" noProof="0" dirty="0"/>
          </a:p>
          <a:p>
            <a:r>
              <a:rPr lang="el-GR" sz="1800" b="1" dirty="0">
                <a:solidFill>
                  <a:schemeClr val="tx2"/>
                </a:solidFill>
              </a:rPr>
              <a:t>Συνάντηση με αρμόδιους φορείς</a:t>
            </a:r>
            <a:r>
              <a:rPr lang="el-GR" sz="1800" noProof="0" dirty="0"/>
              <a:t> </a:t>
            </a:r>
          </a:p>
          <a:p>
            <a:endParaRPr lang="el-GR" sz="1800" noProof="0" dirty="0"/>
          </a:p>
          <a:p>
            <a:r>
              <a:rPr lang="el-GR" sz="1800" b="1" noProof="0" dirty="0">
                <a:solidFill>
                  <a:schemeClr val="tx2"/>
                </a:solidFill>
              </a:rPr>
              <a:t>Σχεδιασμός </a:t>
            </a:r>
            <a:r>
              <a:rPr lang="el-GR" sz="1800" b="1" dirty="0">
                <a:solidFill>
                  <a:schemeClr val="tx2"/>
                </a:solidFill>
              </a:rPr>
              <a:t>της έρευνας</a:t>
            </a:r>
            <a:r>
              <a:rPr lang="el-GR" sz="1800" b="1" noProof="0" dirty="0">
                <a:solidFill>
                  <a:schemeClr val="tx2"/>
                </a:solidFill>
              </a:rPr>
              <a:t> </a:t>
            </a:r>
          </a:p>
          <a:p>
            <a:endParaRPr lang="el-GR" sz="1800" b="1" noProof="0" dirty="0">
              <a:solidFill>
                <a:schemeClr val="tx2"/>
              </a:solidFill>
            </a:endParaRPr>
          </a:p>
          <a:p>
            <a:r>
              <a:rPr lang="el-GR" sz="1800" b="1" dirty="0">
                <a:solidFill>
                  <a:schemeClr val="tx2"/>
                </a:solidFill>
              </a:rPr>
              <a:t>Διεξαγωγή έρευνας αγοράς</a:t>
            </a:r>
          </a:p>
          <a:p>
            <a:endParaRPr lang="el-GR" sz="1800" b="1" dirty="0">
              <a:solidFill>
                <a:schemeClr val="tx2"/>
              </a:solidFill>
            </a:endParaRPr>
          </a:p>
          <a:p>
            <a:r>
              <a:rPr lang="el-GR" sz="1800" b="1" dirty="0">
                <a:solidFill>
                  <a:schemeClr val="tx2"/>
                </a:solidFill>
              </a:rPr>
              <a:t>Ανάλυση των αποτελεσμάτων</a:t>
            </a:r>
          </a:p>
          <a:p>
            <a:pPr marL="514350" indent="-514350"/>
            <a:endParaRPr lang="el-GR" sz="1600" noProof="0" dirty="0"/>
          </a:p>
        </p:txBody>
      </p:sp>
      <p:sp>
        <p:nvSpPr>
          <p:cNvPr id="4" name="Slide Number Placeholder 3"/>
          <p:cNvSpPr>
            <a:spLocks noGrp="1"/>
          </p:cNvSpPr>
          <p:nvPr>
            <p:ph type="sldNum" sz="quarter" idx="12"/>
          </p:nvPr>
        </p:nvSpPr>
        <p:spPr/>
        <p:txBody>
          <a:bodyPr/>
          <a:lstStyle/>
          <a:p>
            <a:fld id="{ABDDF610-95E4-4D46-B96C-4D9FBF39C128}" type="slidenum">
              <a:rPr lang="en-IE" smtClean="0"/>
              <a:pPr/>
              <a:t>3</a:t>
            </a:fld>
            <a:endParaRPr lang="en-IE"/>
          </a:p>
        </p:txBody>
      </p:sp>
      <p:sp>
        <p:nvSpPr>
          <p:cNvPr id="5" name="Title 4"/>
          <p:cNvSpPr>
            <a:spLocks noGrp="1"/>
          </p:cNvSpPr>
          <p:nvPr>
            <p:ph type="title"/>
          </p:nvPr>
        </p:nvSpPr>
        <p:spPr/>
        <p:txBody>
          <a:bodyPr/>
          <a:lstStyle/>
          <a:p>
            <a:r>
              <a:rPr lang="el-GR" dirty="0"/>
              <a:t>Μεθοδολογία </a:t>
            </a:r>
            <a:endParaRPr lang="el-GR" noProof="0" dirty="0"/>
          </a:p>
        </p:txBody>
      </p:sp>
      <p:pic>
        <p:nvPicPr>
          <p:cNvPr id="8" name="Picture 2" descr="Image result for steps">
            <a:extLst>
              <a:ext uri="{FF2B5EF4-FFF2-40B4-BE49-F238E27FC236}">
                <a16:creationId xmlns:a16="http://schemas.microsoft.com/office/drawing/2014/main" id="{D8068061-882C-48F6-872F-15518D929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59271"/>
            <a:ext cx="3903315" cy="5197079"/>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1">
            <a:extLst>
              <a:ext uri="{FF2B5EF4-FFF2-40B4-BE49-F238E27FC236}">
                <a16:creationId xmlns:a16="http://schemas.microsoft.com/office/drawing/2014/main" id="{89F57A60-ACC2-4E2E-845B-4B96212DC660}"/>
              </a:ext>
            </a:extLst>
          </p:cNvPr>
          <p:cNvSpPr>
            <a:spLocks noGrp="1"/>
          </p:cNvSpPr>
          <p:nvPr>
            <p:ph type="ftr" sz="quarter" idx="11"/>
          </p:nvPr>
        </p:nvSpPr>
        <p:spPr>
          <a:xfrm>
            <a:off x="2606040" y="6356350"/>
            <a:ext cx="4342224" cy="365125"/>
          </a:xfrm>
        </p:spPr>
        <p:txBody>
          <a:bodyPr/>
          <a:lstStyle/>
          <a:p>
            <a:r>
              <a:rPr lang="el-GR" dirty="0"/>
              <a:t>Ενότητα </a:t>
            </a:r>
            <a:r>
              <a:rPr lang="en-US" dirty="0"/>
              <a:t>1</a:t>
            </a:r>
            <a:r>
              <a:rPr lang="el-GR" dirty="0"/>
              <a:t>:  Ανάλυση Αγοράς για ΠΔΣ</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DF610-95E4-4D46-B96C-4D9FBF39C128}" type="slidenum">
              <a:rPr lang="en-IE" smtClean="0"/>
              <a:pPr/>
              <a:t>4</a:t>
            </a:fld>
            <a:endParaRPr lang="en-IE"/>
          </a:p>
        </p:txBody>
      </p:sp>
      <p:sp>
        <p:nvSpPr>
          <p:cNvPr id="5" name="Title 4"/>
          <p:cNvSpPr>
            <a:spLocks noGrp="1"/>
          </p:cNvSpPr>
          <p:nvPr>
            <p:ph type="title"/>
          </p:nvPr>
        </p:nvSpPr>
        <p:spPr/>
        <p:txBody>
          <a:bodyPr/>
          <a:lstStyle/>
          <a:p>
            <a:r>
              <a:rPr lang="el-GR" dirty="0"/>
              <a:t>Ανταπόκριση από τις εταιρείες</a:t>
            </a:r>
            <a:endParaRPr lang="el-GR" noProof="0" dirty="0"/>
          </a:p>
        </p:txBody>
      </p:sp>
      <p:pic>
        <p:nvPicPr>
          <p:cNvPr id="8" name="Picture 2" descr="Discussion, Session, White Male, 3D Model, Isolated, 3D">
            <a:extLst>
              <a:ext uri="{FF2B5EF4-FFF2-40B4-BE49-F238E27FC236}">
                <a16:creationId xmlns:a16="http://schemas.microsoft.com/office/drawing/2014/main" id="{03D54C9D-D59A-4AF1-85D7-B506C6819CAA}"/>
              </a:ext>
            </a:extLst>
          </p:cNvPr>
          <p:cNvPicPr>
            <a:picLocks noChangeAspect="1" noChangeArrowheads="1"/>
          </p:cNvPicPr>
          <p:nvPr/>
        </p:nvPicPr>
        <p:blipFill>
          <a:blip r:embed="rId3" cstate="email"/>
          <a:srcRect/>
          <a:stretch>
            <a:fillRect/>
          </a:stretch>
        </p:blipFill>
        <p:spPr bwMode="auto">
          <a:xfrm>
            <a:off x="5386119" y="3757809"/>
            <a:ext cx="2693753" cy="2479503"/>
          </a:xfrm>
          <a:prstGeom prst="rect">
            <a:avLst/>
          </a:prstGeom>
          <a:noFill/>
        </p:spPr>
      </p:pic>
      <p:graphicFrame>
        <p:nvGraphicFramePr>
          <p:cNvPr id="12" name="Table 11">
            <a:extLst>
              <a:ext uri="{FF2B5EF4-FFF2-40B4-BE49-F238E27FC236}">
                <a16:creationId xmlns:a16="http://schemas.microsoft.com/office/drawing/2014/main" id="{9047CF69-22BA-4B46-A956-8C9042486745}"/>
              </a:ext>
            </a:extLst>
          </p:cNvPr>
          <p:cNvGraphicFramePr>
            <a:graphicFrameLocks noGrp="1"/>
          </p:cNvGraphicFramePr>
          <p:nvPr>
            <p:extLst>
              <p:ext uri="{D42A27DB-BD31-4B8C-83A1-F6EECF244321}">
                <p14:modId xmlns:p14="http://schemas.microsoft.com/office/powerpoint/2010/main" val="2311505938"/>
              </p:ext>
            </p:extLst>
          </p:nvPr>
        </p:nvGraphicFramePr>
        <p:xfrm>
          <a:off x="457200" y="1646719"/>
          <a:ext cx="6491064" cy="1623639"/>
        </p:xfrm>
        <a:graphic>
          <a:graphicData uri="http://schemas.openxmlformats.org/drawingml/2006/table">
            <a:tbl>
              <a:tblPr firstRow="1" bandRow="1">
                <a:tableStyleId>{5C22544A-7EE6-4342-B048-85BDC9FD1C3A}</a:tableStyleId>
              </a:tblPr>
              <a:tblGrid>
                <a:gridCol w="3754760">
                  <a:extLst>
                    <a:ext uri="{9D8B030D-6E8A-4147-A177-3AD203B41FA5}">
                      <a16:colId xmlns:a16="http://schemas.microsoft.com/office/drawing/2014/main" val="919925443"/>
                    </a:ext>
                  </a:extLst>
                </a:gridCol>
                <a:gridCol w="2736304">
                  <a:extLst>
                    <a:ext uri="{9D8B030D-6E8A-4147-A177-3AD203B41FA5}">
                      <a16:colId xmlns:a16="http://schemas.microsoft.com/office/drawing/2014/main" val="964599134"/>
                    </a:ext>
                  </a:extLst>
                </a:gridCol>
              </a:tblGrid>
              <a:tr h="541213">
                <a:tc>
                  <a:txBody>
                    <a:bodyPr/>
                    <a:lstStyle/>
                    <a:p>
                      <a:pPr marL="45720" marR="45720">
                        <a:lnSpc>
                          <a:spcPct val="115000"/>
                        </a:lnSpc>
                        <a:spcBef>
                          <a:spcPts val="600"/>
                        </a:spcBef>
                        <a:spcAft>
                          <a:spcPts val="0"/>
                        </a:spcAft>
                      </a:pPr>
                      <a:endParaRPr lang="en-CY"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tc>
                  <a:txBody>
                    <a:bodyPr/>
                    <a:lstStyle/>
                    <a:p>
                      <a:pPr marL="45720" marR="45720" algn="r">
                        <a:spcBef>
                          <a:spcPts val="600"/>
                        </a:spcBef>
                        <a:spcAft>
                          <a:spcPts val="0"/>
                        </a:spcAft>
                      </a:pPr>
                      <a:r>
                        <a:rPr lang="el-GR" sz="1800" kern="1100" dirty="0">
                          <a:effectLst/>
                        </a:rPr>
                        <a:t>Απαντήσεις</a:t>
                      </a:r>
                      <a:endParaRPr lang="en-CY" sz="18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b"/>
                </a:tc>
                <a:extLst>
                  <a:ext uri="{0D108BD9-81ED-4DB2-BD59-A6C34878D82A}">
                    <a16:rowId xmlns:a16="http://schemas.microsoft.com/office/drawing/2014/main" val="9751636"/>
                  </a:ext>
                </a:extLst>
              </a:tr>
              <a:tr h="541213">
                <a:tc>
                  <a:txBody>
                    <a:bodyPr/>
                    <a:lstStyle/>
                    <a:p>
                      <a:pPr marL="45720" marR="45720">
                        <a:lnSpc>
                          <a:spcPct val="115000"/>
                        </a:lnSpc>
                        <a:spcBef>
                          <a:spcPts val="600"/>
                        </a:spcBef>
                        <a:spcAft>
                          <a:spcPts val="0"/>
                        </a:spcAft>
                      </a:pPr>
                      <a:r>
                        <a:rPr lang="el-GR" sz="1600" dirty="0">
                          <a:effectLst/>
                          <a:latin typeface="Calibri" panose="020F0502020204030204" pitchFamily="34" charset="0"/>
                          <a:ea typeface="Times New Roman" panose="02020603050405020304" pitchFamily="18" charset="0"/>
                          <a:cs typeface="Times New Roman" panose="02020603050405020304" pitchFamily="18" charset="0"/>
                        </a:rPr>
                        <a:t>Εταιρίες που προσεγγίστηκαν </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1600" kern="1100" dirty="0">
                          <a:effectLst/>
                        </a:rPr>
                        <a:t>82</a:t>
                      </a:r>
                      <a:endParaRPr lang="en-CY" sz="1600"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83017852"/>
                  </a:ext>
                </a:extLst>
              </a:tr>
              <a:tr h="541213">
                <a:tc>
                  <a:txBody>
                    <a:bodyPr/>
                    <a:lstStyle/>
                    <a:p>
                      <a:pPr marL="45720" marR="45720">
                        <a:lnSpc>
                          <a:spcPct val="115000"/>
                        </a:lnSpc>
                        <a:spcBef>
                          <a:spcPts val="600"/>
                        </a:spcBef>
                        <a:spcAft>
                          <a:spcPts val="0"/>
                        </a:spcAft>
                      </a:pPr>
                      <a:r>
                        <a:rPr lang="el-GR" sz="2000" b="1" dirty="0">
                          <a:effectLst/>
                        </a:rPr>
                        <a:t>Εταιρείες που ανταποκρίθηκαν </a:t>
                      </a:r>
                      <a:endParaRPr lang="en-CY"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45720" marR="45720" algn="r">
                        <a:spcBef>
                          <a:spcPts val="600"/>
                        </a:spcBef>
                        <a:spcAft>
                          <a:spcPts val="0"/>
                        </a:spcAft>
                      </a:pPr>
                      <a:r>
                        <a:rPr lang="en-US" sz="2000" b="1" kern="1100" dirty="0">
                          <a:effectLst/>
                        </a:rPr>
                        <a:t>24</a:t>
                      </a:r>
                      <a:endParaRPr lang="en-CY" sz="2000" b="1" kern="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17674178"/>
                  </a:ext>
                </a:extLst>
              </a:tr>
            </a:tbl>
          </a:graphicData>
        </a:graphic>
      </p:graphicFrame>
      <p:sp>
        <p:nvSpPr>
          <p:cNvPr id="7" name="Footer Placeholder 31">
            <a:extLst>
              <a:ext uri="{FF2B5EF4-FFF2-40B4-BE49-F238E27FC236}">
                <a16:creationId xmlns:a16="http://schemas.microsoft.com/office/drawing/2014/main" id="{9D8D7A7E-BB03-4E36-9C0E-63978BFE02C7}"/>
              </a:ext>
            </a:extLst>
          </p:cNvPr>
          <p:cNvSpPr>
            <a:spLocks noGrp="1"/>
          </p:cNvSpPr>
          <p:nvPr>
            <p:ph type="ftr" sz="quarter" idx="11"/>
          </p:nvPr>
        </p:nvSpPr>
        <p:spPr>
          <a:xfrm>
            <a:off x="2606040" y="6356350"/>
            <a:ext cx="4342224" cy="365125"/>
          </a:xfrm>
        </p:spPr>
        <p:txBody>
          <a:bodyPr/>
          <a:lstStyle/>
          <a:p>
            <a:r>
              <a:rPr lang="el-GR" dirty="0"/>
              <a:t>Ενότητα </a:t>
            </a:r>
            <a:r>
              <a:rPr lang="en-US" dirty="0"/>
              <a:t>1</a:t>
            </a:r>
            <a:r>
              <a:rPr lang="el-GR" dirty="0"/>
              <a:t>:  Ανάλυση Αγοράς για ΠΔΣ</a:t>
            </a:r>
          </a:p>
        </p:txBody>
      </p:sp>
    </p:spTree>
    <p:extLst>
      <p:ext uri="{BB962C8B-B14F-4D97-AF65-F5344CB8AC3E}">
        <p14:creationId xmlns:p14="http://schemas.microsoft.com/office/powerpoint/2010/main" val="1970248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DF610-95E4-4D46-B96C-4D9FBF39C128}" type="slidenum">
              <a:rPr lang="en-IE" smtClean="0"/>
              <a:pPr/>
              <a:t>5</a:t>
            </a:fld>
            <a:endParaRPr lang="en-IE"/>
          </a:p>
        </p:txBody>
      </p:sp>
      <p:sp>
        <p:nvSpPr>
          <p:cNvPr id="5" name="Title 4"/>
          <p:cNvSpPr>
            <a:spLocks noGrp="1"/>
          </p:cNvSpPr>
          <p:nvPr>
            <p:ph type="title"/>
          </p:nvPr>
        </p:nvSpPr>
        <p:spPr/>
        <p:txBody>
          <a:bodyPr/>
          <a:lstStyle/>
          <a:p>
            <a:r>
              <a:rPr lang="el-GR" noProof="0" dirty="0"/>
              <a:t>Αποτελέσματα</a:t>
            </a:r>
          </a:p>
        </p:txBody>
      </p:sp>
      <p:sp>
        <p:nvSpPr>
          <p:cNvPr id="6" name="Text Placeholder 5"/>
          <p:cNvSpPr>
            <a:spLocks noGrp="1"/>
          </p:cNvSpPr>
          <p:nvPr>
            <p:ph type="body" sz="quarter" idx="13"/>
          </p:nvPr>
        </p:nvSpPr>
        <p:spPr/>
        <p:txBody>
          <a:bodyPr/>
          <a:lstStyle/>
          <a:p>
            <a:pPr marL="0"/>
            <a:r>
              <a:rPr lang="el-GR" dirty="0"/>
              <a:t>Οχήματα</a:t>
            </a:r>
            <a:endParaRPr lang="el-GR" noProof="0" dirty="0"/>
          </a:p>
        </p:txBody>
      </p:sp>
      <p:sp>
        <p:nvSpPr>
          <p:cNvPr id="9" name="Rectangle 8">
            <a:extLst>
              <a:ext uri="{FF2B5EF4-FFF2-40B4-BE49-F238E27FC236}">
                <a16:creationId xmlns:a16="http://schemas.microsoft.com/office/drawing/2014/main" id="{79E1EE1F-B0BC-4FBA-8236-0900CDCEBF6E}"/>
              </a:ext>
            </a:extLst>
          </p:cNvPr>
          <p:cNvSpPr/>
          <p:nvPr/>
        </p:nvSpPr>
        <p:spPr>
          <a:xfrm>
            <a:off x="446087" y="1700816"/>
            <a:ext cx="4572000" cy="1287275"/>
          </a:xfrm>
          <a:prstGeom prst="rect">
            <a:avLst/>
          </a:prstGeom>
        </p:spPr>
        <p:txBody>
          <a:bodyPr>
            <a:spAutoFit/>
          </a:bodyPr>
          <a:lstStyle/>
          <a:p>
            <a:pPr marL="45720" marR="45720">
              <a:lnSpc>
                <a:spcPct val="115000"/>
              </a:lnSpc>
              <a:spcBef>
                <a:spcPts val="600"/>
              </a:spcBef>
              <a:spcAft>
                <a:spcPts val="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Number of enterprises reached: 17</a:t>
            </a:r>
            <a:endParaRPr lang="en-CY" sz="2000" dirty="0">
              <a:latin typeface="Calibri" panose="020F0502020204030204" pitchFamily="34" charset="0"/>
              <a:ea typeface="Times New Roman" panose="02020603050405020304" pitchFamily="18" charset="0"/>
              <a:cs typeface="Times New Roman" panose="02020603050405020304" pitchFamily="18" charset="0"/>
            </a:endParaRPr>
          </a:p>
          <a:p>
            <a:pPr marL="45720" marR="45720">
              <a:lnSpc>
                <a:spcPct val="115000"/>
              </a:lnSpc>
              <a:spcBef>
                <a:spcPts val="600"/>
              </a:spcBef>
              <a:spcAft>
                <a:spcPts val="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Number of responses: 7</a:t>
            </a:r>
            <a:endParaRPr lang="en-CY" sz="2000" dirty="0">
              <a:latin typeface="Calibri" panose="020F0502020204030204" pitchFamily="34" charset="0"/>
              <a:ea typeface="Times New Roman" panose="02020603050405020304" pitchFamily="18" charset="0"/>
              <a:cs typeface="Times New Roman" panose="02020603050405020304" pitchFamily="18" charset="0"/>
            </a:endParaRPr>
          </a:p>
          <a:p>
            <a:pPr marL="45720" marR="45720">
              <a:lnSpc>
                <a:spcPct val="115000"/>
              </a:lnSpc>
              <a:spcBef>
                <a:spcPts val="600"/>
              </a:spcBef>
              <a:spcAft>
                <a:spcPts val="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Response rate: 41%</a:t>
            </a:r>
            <a:endParaRPr lang="en-CY"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170" name="Picture 2" descr="Forms response chart. Question title: Οι κινητήρες των οχημάτων που εισάγεται πληρούν το πρότυπο (EURO 6) για τα βελτιωμένα, φιλικά για το περιβάλλον οχήματα (enhanced environmentally friendly vehicle/EEV) όσον αφορά το επίπεδο εκπομπών; . Number of responses: 7 responses.">
            <a:extLst>
              <a:ext uri="{FF2B5EF4-FFF2-40B4-BE49-F238E27FC236}">
                <a16:creationId xmlns:a16="http://schemas.microsoft.com/office/drawing/2014/main" id="{1CA15843-D0CB-4AAC-B082-CC7074E202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224" y="3043332"/>
            <a:ext cx="7184069" cy="3257776"/>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1">
            <a:extLst>
              <a:ext uri="{FF2B5EF4-FFF2-40B4-BE49-F238E27FC236}">
                <a16:creationId xmlns:a16="http://schemas.microsoft.com/office/drawing/2014/main" id="{BC9279E8-1194-4583-9DCE-B4F8AB838179}"/>
              </a:ext>
            </a:extLst>
          </p:cNvPr>
          <p:cNvSpPr>
            <a:spLocks noGrp="1"/>
          </p:cNvSpPr>
          <p:nvPr>
            <p:ph type="ftr" sz="quarter" idx="11"/>
          </p:nvPr>
        </p:nvSpPr>
        <p:spPr>
          <a:xfrm>
            <a:off x="2606040" y="6356350"/>
            <a:ext cx="4342224" cy="365125"/>
          </a:xfrm>
        </p:spPr>
        <p:txBody>
          <a:bodyPr/>
          <a:lstStyle/>
          <a:p>
            <a:r>
              <a:rPr lang="el-GR" dirty="0"/>
              <a:t>Ενότητα </a:t>
            </a:r>
            <a:r>
              <a:rPr lang="en-US" dirty="0"/>
              <a:t>1</a:t>
            </a:r>
            <a:r>
              <a:rPr lang="el-GR" dirty="0"/>
              <a:t>:  Ανάλυση Αγοράς για ΠΔΣ</a:t>
            </a:r>
          </a:p>
        </p:txBody>
      </p:sp>
    </p:spTree>
    <p:extLst>
      <p:ext uri="{BB962C8B-B14F-4D97-AF65-F5344CB8AC3E}">
        <p14:creationId xmlns:p14="http://schemas.microsoft.com/office/powerpoint/2010/main" val="115709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DF610-95E4-4D46-B96C-4D9FBF39C128}" type="slidenum">
              <a:rPr lang="en-IE" smtClean="0"/>
              <a:pPr/>
              <a:t>6</a:t>
            </a:fld>
            <a:endParaRPr lang="en-IE"/>
          </a:p>
        </p:txBody>
      </p:sp>
      <p:sp>
        <p:nvSpPr>
          <p:cNvPr id="5" name="Title 4"/>
          <p:cNvSpPr>
            <a:spLocks noGrp="1"/>
          </p:cNvSpPr>
          <p:nvPr>
            <p:ph type="title"/>
          </p:nvPr>
        </p:nvSpPr>
        <p:spPr/>
        <p:txBody>
          <a:bodyPr/>
          <a:lstStyle/>
          <a:p>
            <a:r>
              <a:rPr lang="el-GR" noProof="0" dirty="0"/>
              <a:t>Αποτελέσματα</a:t>
            </a:r>
          </a:p>
        </p:txBody>
      </p:sp>
      <p:sp>
        <p:nvSpPr>
          <p:cNvPr id="6" name="Text Placeholder 5"/>
          <p:cNvSpPr>
            <a:spLocks noGrp="1"/>
          </p:cNvSpPr>
          <p:nvPr>
            <p:ph type="body" sz="quarter" idx="13"/>
          </p:nvPr>
        </p:nvSpPr>
        <p:spPr/>
        <p:txBody>
          <a:bodyPr/>
          <a:lstStyle/>
          <a:p>
            <a:pPr marL="0"/>
            <a:r>
              <a:rPr lang="el-GR" dirty="0"/>
              <a:t>Οχήματα</a:t>
            </a:r>
            <a:endParaRPr lang="el-GR" noProof="0" dirty="0"/>
          </a:p>
        </p:txBody>
      </p:sp>
      <p:pic>
        <p:nvPicPr>
          <p:cNvPr id="5122" name="Picture 2" descr="Forms response chart. Question title: Αν ναι, σε ποιες κατηγορίες οχημάτων; (επιλογή από λίστα) . Number of responses: 5 responses.">
            <a:extLst>
              <a:ext uri="{FF2B5EF4-FFF2-40B4-BE49-F238E27FC236}">
                <a16:creationId xmlns:a16="http://schemas.microsoft.com/office/drawing/2014/main" id="{6F5CB77F-B486-4EA4-9EDE-B9E5F62774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98" y="3317342"/>
            <a:ext cx="6607534" cy="31408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orms response chart. Question title: Η εταιρεία σας διαθέτει υβριδικά αυτοκίνητα για πώληση; . Number of responses: 7 responses.">
            <a:extLst>
              <a:ext uri="{FF2B5EF4-FFF2-40B4-BE49-F238E27FC236}">
                <a16:creationId xmlns:a16="http://schemas.microsoft.com/office/drawing/2014/main" id="{B8AB6630-1815-4AD4-B79C-0D7BEB45050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6228" b="8189"/>
          <a:stretch/>
        </p:blipFill>
        <p:spPr bwMode="auto">
          <a:xfrm>
            <a:off x="2771800" y="1145689"/>
            <a:ext cx="5184577" cy="271535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1">
            <a:extLst>
              <a:ext uri="{FF2B5EF4-FFF2-40B4-BE49-F238E27FC236}">
                <a16:creationId xmlns:a16="http://schemas.microsoft.com/office/drawing/2014/main" id="{987AB5D0-E0DB-47B8-8003-DFA09E892D05}"/>
              </a:ext>
            </a:extLst>
          </p:cNvPr>
          <p:cNvSpPr>
            <a:spLocks noGrp="1"/>
          </p:cNvSpPr>
          <p:nvPr>
            <p:ph type="ftr" sz="quarter" idx="11"/>
          </p:nvPr>
        </p:nvSpPr>
        <p:spPr>
          <a:xfrm>
            <a:off x="2606040" y="6356350"/>
            <a:ext cx="4342224" cy="365125"/>
          </a:xfrm>
        </p:spPr>
        <p:txBody>
          <a:bodyPr/>
          <a:lstStyle/>
          <a:p>
            <a:r>
              <a:rPr lang="el-GR" dirty="0"/>
              <a:t>Ενότητα </a:t>
            </a:r>
            <a:r>
              <a:rPr lang="en-US" dirty="0"/>
              <a:t>1</a:t>
            </a:r>
            <a:r>
              <a:rPr lang="el-GR" dirty="0"/>
              <a:t>:  Ανάλυση Αγοράς για ΠΔΣ</a:t>
            </a:r>
          </a:p>
        </p:txBody>
      </p:sp>
    </p:spTree>
    <p:extLst>
      <p:ext uri="{BB962C8B-B14F-4D97-AF65-F5344CB8AC3E}">
        <p14:creationId xmlns:p14="http://schemas.microsoft.com/office/powerpoint/2010/main" val="409304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DF610-95E4-4D46-B96C-4D9FBF39C128}" type="slidenum">
              <a:rPr lang="en-IE" smtClean="0"/>
              <a:pPr/>
              <a:t>7</a:t>
            </a:fld>
            <a:endParaRPr lang="en-IE"/>
          </a:p>
        </p:txBody>
      </p:sp>
      <p:sp>
        <p:nvSpPr>
          <p:cNvPr id="5" name="Title 4"/>
          <p:cNvSpPr>
            <a:spLocks noGrp="1"/>
          </p:cNvSpPr>
          <p:nvPr>
            <p:ph type="title"/>
          </p:nvPr>
        </p:nvSpPr>
        <p:spPr/>
        <p:txBody>
          <a:bodyPr/>
          <a:lstStyle/>
          <a:p>
            <a:r>
              <a:rPr lang="el-GR" noProof="0" dirty="0"/>
              <a:t>Αποτελέσματα</a:t>
            </a:r>
          </a:p>
        </p:txBody>
      </p:sp>
      <p:sp>
        <p:nvSpPr>
          <p:cNvPr id="6" name="Text Placeholder 5"/>
          <p:cNvSpPr>
            <a:spLocks noGrp="1"/>
          </p:cNvSpPr>
          <p:nvPr>
            <p:ph type="body" sz="quarter" idx="13"/>
          </p:nvPr>
        </p:nvSpPr>
        <p:spPr/>
        <p:txBody>
          <a:bodyPr/>
          <a:lstStyle/>
          <a:p>
            <a:pPr marL="0"/>
            <a:r>
              <a:rPr lang="el-GR" dirty="0"/>
              <a:t>Οχήματα</a:t>
            </a:r>
            <a:endParaRPr lang="el-GR" noProof="0" dirty="0"/>
          </a:p>
        </p:txBody>
      </p:sp>
      <p:pic>
        <p:nvPicPr>
          <p:cNvPr id="8194" name="Picture 2" descr="Forms response chart. Question title: Τα οχήματα που είναι προς πώληση, συνοδεύονται από πληροφορίες/οδηγίες σχετικά με την οικολογική οδήγηση του οχήματος;. Number of responses: 7 responses.">
            <a:extLst>
              <a:ext uri="{FF2B5EF4-FFF2-40B4-BE49-F238E27FC236}">
                <a16:creationId xmlns:a16="http://schemas.microsoft.com/office/drawing/2014/main" id="{884BC8B8-89C6-487A-B91B-53AFF8038D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0" t="4849" r="5001" b="9182"/>
          <a:stretch/>
        </p:blipFill>
        <p:spPr bwMode="auto">
          <a:xfrm>
            <a:off x="2164309" y="1077465"/>
            <a:ext cx="6301680" cy="26630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orms response chart. Question title: Ποιο/α από τα πιο κάτω ειδικά χαρακτηριστικά έχει η πλειοψηφία των οχημάτων που προμηθεύεται; . Number of responses: 7 responses.">
            <a:extLst>
              <a:ext uri="{FF2B5EF4-FFF2-40B4-BE49-F238E27FC236}">
                <a16:creationId xmlns:a16="http://schemas.microsoft.com/office/drawing/2014/main" id="{A4AF00D3-E8C1-4468-B2DC-1EBEA7DBEC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47" y="3711125"/>
            <a:ext cx="6192688" cy="314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DF610-95E4-4D46-B96C-4D9FBF39C128}" type="slidenum">
              <a:rPr lang="en-IE" smtClean="0"/>
              <a:pPr/>
              <a:t>8</a:t>
            </a:fld>
            <a:endParaRPr lang="en-IE"/>
          </a:p>
        </p:txBody>
      </p:sp>
      <p:sp>
        <p:nvSpPr>
          <p:cNvPr id="5" name="Title 4"/>
          <p:cNvSpPr>
            <a:spLocks noGrp="1"/>
          </p:cNvSpPr>
          <p:nvPr>
            <p:ph type="title"/>
          </p:nvPr>
        </p:nvSpPr>
        <p:spPr/>
        <p:txBody>
          <a:bodyPr/>
          <a:lstStyle/>
          <a:p>
            <a:r>
              <a:rPr lang="el-GR" noProof="0" dirty="0"/>
              <a:t>Αποτελέσματα</a:t>
            </a:r>
          </a:p>
        </p:txBody>
      </p:sp>
      <p:sp>
        <p:nvSpPr>
          <p:cNvPr id="6" name="Text Placeholder 5"/>
          <p:cNvSpPr>
            <a:spLocks noGrp="1"/>
          </p:cNvSpPr>
          <p:nvPr>
            <p:ph type="body" sz="quarter" idx="13"/>
          </p:nvPr>
        </p:nvSpPr>
        <p:spPr/>
        <p:txBody>
          <a:bodyPr/>
          <a:lstStyle/>
          <a:p>
            <a:pPr marL="0"/>
            <a:r>
              <a:rPr lang="en-US" dirty="0"/>
              <a:t>E</a:t>
            </a:r>
            <a:r>
              <a:rPr lang="el-GR" dirty="0" err="1"/>
              <a:t>ξοπλισμός</a:t>
            </a:r>
            <a:r>
              <a:rPr lang="el-GR" dirty="0"/>
              <a:t> απεικόνισης</a:t>
            </a:r>
            <a:endParaRPr lang="el-GR" noProof="0" dirty="0"/>
          </a:p>
        </p:txBody>
      </p:sp>
      <p:sp>
        <p:nvSpPr>
          <p:cNvPr id="8" name="Rectangle 7">
            <a:extLst>
              <a:ext uri="{FF2B5EF4-FFF2-40B4-BE49-F238E27FC236}">
                <a16:creationId xmlns:a16="http://schemas.microsoft.com/office/drawing/2014/main" id="{6F7F3468-4CAD-4E05-8BE4-4CE8DB4BC2BF}"/>
              </a:ext>
            </a:extLst>
          </p:cNvPr>
          <p:cNvSpPr/>
          <p:nvPr/>
        </p:nvSpPr>
        <p:spPr>
          <a:xfrm>
            <a:off x="341784" y="1700808"/>
            <a:ext cx="4572000" cy="1287275"/>
          </a:xfrm>
          <a:prstGeom prst="rect">
            <a:avLst/>
          </a:prstGeom>
        </p:spPr>
        <p:txBody>
          <a:bodyPr>
            <a:spAutoFit/>
          </a:bodyPr>
          <a:lstStyle/>
          <a:p>
            <a:pPr marL="45720" marR="45720">
              <a:lnSpc>
                <a:spcPct val="115000"/>
              </a:lnSpc>
              <a:spcBef>
                <a:spcPts val="600"/>
              </a:spcBef>
              <a:spcAft>
                <a:spcPts val="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Number of enterprises reached: 25</a:t>
            </a:r>
            <a:endParaRPr lang="en-CY" sz="2000" dirty="0">
              <a:latin typeface="Calibri" panose="020F0502020204030204" pitchFamily="34" charset="0"/>
              <a:ea typeface="Times New Roman" panose="02020603050405020304" pitchFamily="18" charset="0"/>
              <a:cs typeface="Times New Roman" panose="02020603050405020304" pitchFamily="18" charset="0"/>
            </a:endParaRPr>
          </a:p>
          <a:p>
            <a:pPr marL="45720" marR="45720">
              <a:lnSpc>
                <a:spcPct val="115000"/>
              </a:lnSpc>
              <a:spcBef>
                <a:spcPts val="600"/>
              </a:spcBef>
              <a:spcAft>
                <a:spcPts val="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Number of responses: 7</a:t>
            </a:r>
            <a:endParaRPr lang="en-CY" sz="2000" dirty="0">
              <a:latin typeface="Calibri" panose="020F0502020204030204" pitchFamily="34" charset="0"/>
              <a:ea typeface="Times New Roman" panose="02020603050405020304" pitchFamily="18" charset="0"/>
              <a:cs typeface="Times New Roman" panose="02020603050405020304" pitchFamily="18" charset="0"/>
            </a:endParaRPr>
          </a:p>
          <a:p>
            <a:pPr marL="45720" marR="45720">
              <a:lnSpc>
                <a:spcPct val="115000"/>
              </a:lnSpc>
              <a:spcBef>
                <a:spcPts val="600"/>
              </a:spcBef>
              <a:spcAft>
                <a:spcPts val="0"/>
              </a:spcAft>
              <a:tabLst>
                <a:tab pos="154305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Response rate: 28%</a:t>
            </a:r>
            <a:r>
              <a:rPr lang="en-US" dirty="0">
                <a:latin typeface="Calibri" panose="020F0502020204030204" pitchFamily="34" charset="0"/>
                <a:ea typeface="Times New Roman" panose="02020603050405020304" pitchFamily="18" charset="0"/>
                <a:cs typeface="Times New Roman" panose="02020603050405020304" pitchFamily="18" charset="0"/>
              </a:rPr>
              <a:t>	</a:t>
            </a:r>
            <a:endParaRPr lang="en-CY"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81358C02-33B3-428B-8790-86637C891ECF}"/>
              </a:ext>
            </a:extLst>
          </p:cNvPr>
          <p:cNvPicPr>
            <a:picLocks noChangeAspect="1"/>
          </p:cNvPicPr>
          <p:nvPr/>
        </p:nvPicPr>
        <p:blipFill>
          <a:blip r:embed="rId3"/>
          <a:stretch>
            <a:fillRect/>
          </a:stretch>
        </p:blipFill>
        <p:spPr>
          <a:xfrm>
            <a:off x="1095696" y="3146574"/>
            <a:ext cx="6715125" cy="3238500"/>
          </a:xfrm>
          <a:prstGeom prst="rect">
            <a:avLst/>
          </a:prstGeom>
        </p:spPr>
      </p:pic>
      <p:sp>
        <p:nvSpPr>
          <p:cNvPr id="14" name="Footer Placeholder 31">
            <a:extLst>
              <a:ext uri="{FF2B5EF4-FFF2-40B4-BE49-F238E27FC236}">
                <a16:creationId xmlns:a16="http://schemas.microsoft.com/office/drawing/2014/main" id="{4DA871B5-AEB3-4C46-918C-9EB20D7387A1}"/>
              </a:ext>
            </a:extLst>
          </p:cNvPr>
          <p:cNvSpPr>
            <a:spLocks noGrp="1"/>
          </p:cNvSpPr>
          <p:nvPr>
            <p:ph type="ftr" sz="quarter" idx="11"/>
          </p:nvPr>
        </p:nvSpPr>
        <p:spPr>
          <a:xfrm>
            <a:off x="2606040" y="6356350"/>
            <a:ext cx="4342224" cy="365125"/>
          </a:xfrm>
        </p:spPr>
        <p:txBody>
          <a:bodyPr/>
          <a:lstStyle/>
          <a:p>
            <a:r>
              <a:rPr lang="el-GR" dirty="0"/>
              <a:t>Ενότητα </a:t>
            </a:r>
            <a:r>
              <a:rPr lang="en-US" dirty="0"/>
              <a:t>1</a:t>
            </a:r>
            <a:r>
              <a:rPr lang="el-GR" dirty="0"/>
              <a:t>:  Ανάλυση Αγοράς για ΠΔΣ</a:t>
            </a:r>
          </a:p>
        </p:txBody>
      </p:sp>
    </p:spTree>
    <p:extLst>
      <p:ext uri="{BB962C8B-B14F-4D97-AF65-F5344CB8AC3E}">
        <p14:creationId xmlns:p14="http://schemas.microsoft.com/office/powerpoint/2010/main" val="2995597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DDF610-95E4-4D46-B96C-4D9FBF39C128}" type="slidenum">
              <a:rPr lang="en-IE" smtClean="0"/>
              <a:pPr/>
              <a:t>9</a:t>
            </a:fld>
            <a:endParaRPr lang="en-IE"/>
          </a:p>
        </p:txBody>
      </p:sp>
      <p:sp>
        <p:nvSpPr>
          <p:cNvPr id="5" name="Title 4"/>
          <p:cNvSpPr>
            <a:spLocks noGrp="1"/>
          </p:cNvSpPr>
          <p:nvPr>
            <p:ph type="title"/>
          </p:nvPr>
        </p:nvSpPr>
        <p:spPr/>
        <p:txBody>
          <a:bodyPr/>
          <a:lstStyle/>
          <a:p>
            <a:r>
              <a:rPr lang="el-GR" noProof="0" dirty="0"/>
              <a:t>Αποτελέσματα</a:t>
            </a:r>
          </a:p>
        </p:txBody>
      </p:sp>
      <p:sp>
        <p:nvSpPr>
          <p:cNvPr id="6" name="Text Placeholder 5"/>
          <p:cNvSpPr>
            <a:spLocks noGrp="1"/>
          </p:cNvSpPr>
          <p:nvPr>
            <p:ph type="body" sz="quarter" idx="13"/>
          </p:nvPr>
        </p:nvSpPr>
        <p:spPr/>
        <p:txBody>
          <a:bodyPr/>
          <a:lstStyle/>
          <a:p>
            <a:pPr marL="0"/>
            <a:r>
              <a:rPr lang="en-CA" dirty="0"/>
              <a:t>E</a:t>
            </a:r>
            <a:r>
              <a:rPr lang="el-GR" dirty="0" err="1"/>
              <a:t>ξοπλισμός</a:t>
            </a:r>
            <a:r>
              <a:rPr lang="el-GR" dirty="0"/>
              <a:t> απεικόνισης</a:t>
            </a:r>
          </a:p>
        </p:txBody>
      </p:sp>
      <p:pic>
        <p:nvPicPr>
          <p:cNvPr id="2050" name="Picture 2" descr="Forms response chart. Question title: Ο εξοπλισμός απεικόνισης που προμηθεύει η εταιρεία σας καλύπτεται από όρους εγγύησης για τουλάχιστον πέντε έτη (επισκευή ή αντικατάσταση) ;. Number of responses: 7 responses.">
            <a:extLst>
              <a:ext uri="{FF2B5EF4-FFF2-40B4-BE49-F238E27FC236}">
                <a16:creationId xmlns:a16="http://schemas.microsoft.com/office/drawing/2014/main" id="{880022F1-3FFC-4809-A60F-23BC9E9238F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94" r="1607" b="5127"/>
          <a:stretch/>
        </p:blipFill>
        <p:spPr bwMode="auto">
          <a:xfrm>
            <a:off x="247" y="1571749"/>
            <a:ext cx="6694036" cy="30093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orms response chart. Question title: Ο εξοπλισμός απεικόνισης που προμηθεύει η εταιρεία σας δέχεται ανακατασκευασμένα φυσίγγια τόνερ και/ή μελάνης;. Number of responses: 7 responses.">
            <a:extLst>
              <a:ext uri="{FF2B5EF4-FFF2-40B4-BE49-F238E27FC236}">
                <a16:creationId xmlns:a16="http://schemas.microsoft.com/office/drawing/2014/main" id="{0E0F7A77-72CE-4EFE-8093-D7948775D4B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261" t="8299" r="3027" b="8346"/>
          <a:stretch/>
        </p:blipFill>
        <p:spPr bwMode="auto">
          <a:xfrm>
            <a:off x="2784925" y="4320480"/>
            <a:ext cx="6358827"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525497"/>
      </p:ext>
    </p:extLst>
  </p:cSld>
  <p:clrMapOvr>
    <a:masterClrMapping/>
  </p:clrMapOvr>
</p:sld>
</file>

<file path=ppt/theme/theme1.xml><?xml version="1.0" encoding="utf-8"?>
<a:theme xmlns:a="http://schemas.openxmlformats.org/drawingml/2006/main" name="Office Theme">
  <a:themeElements>
    <a:clrScheme name="GPP Training colours">
      <a:dk1>
        <a:srgbClr val="484847"/>
      </a:dk1>
      <a:lt1>
        <a:sysClr val="window" lastClr="FFFFFF"/>
      </a:lt1>
      <a:dk2>
        <a:srgbClr val="008A88"/>
      </a:dk2>
      <a:lt2>
        <a:srgbClr val="EEECE1"/>
      </a:lt2>
      <a:accent1>
        <a:srgbClr val="1C665A"/>
      </a:accent1>
      <a:accent2>
        <a:srgbClr val="9BB51B"/>
      </a:accent2>
      <a:accent3>
        <a:srgbClr val="BBD828"/>
      </a:accent3>
      <a:accent4>
        <a:srgbClr val="D8E6B0"/>
      </a:accent4>
      <a:accent5>
        <a:srgbClr val="31859B"/>
      </a:accent5>
      <a:accent6>
        <a:srgbClr val="AFC63A"/>
      </a:accent6>
      <a:hlink>
        <a:srgbClr val="366092"/>
      </a:hlink>
      <a:folHlink>
        <a:srgbClr val="E36C0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1092</Words>
  <Application>Microsoft Office PowerPoint</Application>
  <PresentationFormat>On-screen Show (4:3)</PresentationFormat>
  <Paragraphs>221</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Meiryo UI</vt:lpstr>
      <vt:lpstr>Arial</vt:lpstr>
      <vt:lpstr>Calibri</vt:lpstr>
      <vt:lpstr>PF DinDisplay Pro Light</vt:lpstr>
      <vt:lpstr>Symbol</vt:lpstr>
      <vt:lpstr>Office Theme</vt:lpstr>
      <vt:lpstr>Δέσμη Εκπαιδευτικών Εργαλείων για την GPP 1. Ανάλυση Αγοράς για ΠΔΣ</vt:lpstr>
      <vt:lpstr>Στόχος της Ανάλυση Αγοράς  και κατηγορίες</vt:lpstr>
      <vt:lpstr>Μεθοδολογία </vt:lpstr>
      <vt:lpstr>Ανταπόκριση από τις εταιρείες</vt:lpstr>
      <vt:lpstr>Αποτελέσματα</vt:lpstr>
      <vt:lpstr>Αποτελέσματα</vt:lpstr>
      <vt:lpstr>Αποτελέσματα</vt:lpstr>
      <vt:lpstr>Αποτελέσματα</vt:lpstr>
      <vt:lpstr>Αποτελέσματα</vt:lpstr>
      <vt:lpstr>Αποτελέσματα</vt:lpstr>
      <vt:lpstr>Αποτελέσματα</vt:lpstr>
      <vt:lpstr>Αποτελέσματα</vt:lpstr>
      <vt:lpstr>Αποτελέσματα</vt:lpstr>
      <vt:lpstr>Αποτελέσματα</vt:lpstr>
      <vt:lpstr>Αποτελέσματα</vt:lpstr>
      <vt:lpstr>Αποτελέσματα</vt:lpstr>
      <vt:lpstr>Αποτελέσματα</vt:lpstr>
      <vt:lpstr>Συμπεράσματα</vt:lpstr>
      <vt:lpstr>Συμπεράσματα</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2019-03-13T11:49:13Z</dcterms:created>
  <dcterms:modified xsi:type="dcterms:W3CDTF">2019-11-29T06:21:07Z</dcterms:modified>
</cp:coreProperties>
</file>